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76" r:id="rId4"/>
    <p:sldId id="277" r:id="rId5"/>
    <p:sldId id="278" r:id="rId6"/>
    <p:sldId id="258" r:id="rId7"/>
    <p:sldId id="281" r:id="rId8"/>
    <p:sldId id="282" r:id="rId9"/>
    <p:sldId id="283" r:id="rId10"/>
    <p:sldId id="259" r:id="rId11"/>
    <p:sldId id="260" r:id="rId12"/>
    <p:sldId id="289" r:id="rId13"/>
    <p:sldId id="285" r:id="rId14"/>
    <p:sldId id="286" r:id="rId15"/>
    <p:sldId id="288" r:id="rId16"/>
    <p:sldId id="290" r:id="rId17"/>
    <p:sldId id="293" r:id="rId18"/>
    <p:sldId id="294" r:id="rId19"/>
    <p:sldId id="295" r:id="rId20"/>
    <p:sldId id="296" r:id="rId21"/>
    <p:sldId id="297" r:id="rId22"/>
    <p:sldId id="299" r:id="rId23"/>
    <p:sldId id="301" r:id="rId24"/>
    <p:sldId id="302" r:id="rId25"/>
    <p:sldId id="303" r:id="rId26"/>
    <p:sldId id="304" r:id="rId27"/>
    <p:sldId id="305" r:id="rId28"/>
    <p:sldId id="306" r:id="rId29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A7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60CCCE-3A3B-41FB-B295-32C547528940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99B46172-203D-44E0-B33B-930A148C1458}">
      <dgm:prSet phldrT="[Testo]" custT="1"/>
      <dgm:spPr/>
      <dgm:t>
        <a:bodyPr/>
        <a:lstStyle/>
        <a:p>
          <a:r>
            <a:rPr lang="it-IT" sz="2000" dirty="0" smtClean="0"/>
            <a:t>Articolo 51 Legge 289/2002 </a:t>
          </a:r>
          <a:br>
            <a:rPr lang="it-IT" sz="2000" dirty="0" smtClean="0"/>
          </a:br>
          <a:r>
            <a:rPr lang="it-IT" sz="2000" dirty="0" smtClean="0"/>
            <a:t>(Legge Finanziaria 2003) </a:t>
          </a:r>
          <a:endParaRPr lang="it-IT" sz="2000" dirty="0"/>
        </a:p>
      </dgm:t>
    </dgm:pt>
    <dgm:pt modelId="{1535319A-4186-49FF-8297-B4A4213FCEDD}" type="parTrans" cxnId="{0D55FCF5-AB99-4DDA-A8C9-03D2A7E44911}">
      <dgm:prSet/>
      <dgm:spPr/>
      <dgm:t>
        <a:bodyPr/>
        <a:lstStyle/>
        <a:p>
          <a:endParaRPr lang="it-IT"/>
        </a:p>
      </dgm:t>
    </dgm:pt>
    <dgm:pt modelId="{959C2A88-1BC7-48BA-B5A9-F4168EB323BC}" type="sibTrans" cxnId="{0D55FCF5-AB99-4DDA-A8C9-03D2A7E44911}">
      <dgm:prSet/>
      <dgm:spPr/>
      <dgm:t>
        <a:bodyPr/>
        <a:lstStyle/>
        <a:p>
          <a:endParaRPr lang="it-IT"/>
        </a:p>
      </dgm:t>
    </dgm:pt>
    <dgm:pt modelId="{CCD6B168-A249-4BF6-8DB2-F1AB68B11952}">
      <dgm:prSet phldrT="[Testo]" custT="1"/>
      <dgm:spPr/>
      <dgm:t>
        <a:bodyPr/>
        <a:lstStyle/>
        <a:p>
          <a:pPr algn="ctr"/>
          <a:r>
            <a:rPr lang="it-IT" sz="2000" dirty="0" smtClean="0"/>
            <a:t>Decreto del 3 novembre 2010 della Presidenza del Consiglio dei Ministri</a:t>
          </a:r>
          <a:endParaRPr lang="it-IT" sz="1400" dirty="0"/>
        </a:p>
      </dgm:t>
    </dgm:pt>
    <dgm:pt modelId="{51A4C8E3-ADDB-4772-8097-B9D9FA5ED962}" type="parTrans" cxnId="{65150FEA-BF6A-4AA9-895C-476704B0E3B8}">
      <dgm:prSet/>
      <dgm:spPr/>
      <dgm:t>
        <a:bodyPr/>
        <a:lstStyle/>
        <a:p>
          <a:endParaRPr lang="it-IT"/>
        </a:p>
      </dgm:t>
    </dgm:pt>
    <dgm:pt modelId="{A08A8972-FDAA-45D1-8789-A307ACE4F967}" type="sibTrans" cxnId="{65150FEA-BF6A-4AA9-895C-476704B0E3B8}">
      <dgm:prSet/>
      <dgm:spPr/>
      <dgm:t>
        <a:bodyPr/>
        <a:lstStyle/>
        <a:p>
          <a:endParaRPr lang="it-IT"/>
        </a:p>
      </dgm:t>
    </dgm:pt>
    <dgm:pt modelId="{D761F823-85A2-49B9-880B-D540676235A9}">
      <dgm:prSet custT="1"/>
      <dgm:spPr/>
      <dgm:t>
        <a:bodyPr/>
        <a:lstStyle/>
        <a:p>
          <a:r>
            <a:rPr lang="it-IT" sz="1800" dirty="0" smtClean="0"/>
            <a:t>introduce l’</a:t>
          </a:r>
          <a:r>
            <a:rPr lang="it-IT" sz="1800" b="1" dirty="0" smtClean="0"/>
            <a:t>obbligo</a:t>
          </a:r>
          <a:r>
            <a:rPr lang="it-IT" sz="1800" dirty="0" smtClean="0"/>
            <a:t> di Assicurazione obbligatoria per gli sportivi dilettanti</a:t>
          </a:r>
          <a:endParaRPr lang="it-IT" sz="1800" dirty="0"/>
        </a:p>
      </dgm:t>
    </dgm:pt>
    <dgm:pt modelId="{C4095E80-32C3-4E2F-B459-8B8D1F6C7C5D}" type="parTrans" cxnId="{6E54451C-CC6E-4324-9A86-48AEF3F68CA1}">
      <dgm:prSet/>
      <dgm:spPr/>
      <dgm:t>
        <a:bodyPr/>
        <a:lstStyle/>
        <a:p>
          <a:endParaRPr lang="it-IT"/>
        </a:p>
      </dgm:t>
    </dgm:pt>
    <dgm:pt modelId="{5B3A7D8A-9D9D-4402-9E08-E6D0E93B5E6B}" type="sibTrans" cxnId="{6E54451C-CC6E-4324-9A86-48AEF3F68CA1}">
      <dgm:prSet/>
      <dgm:spPr/>
      <dgm:t>
        <a:bodyPr/>
        <a:lstStyle/>
        <a:p>
          <a:endParaRPr lang="it-IT"/>
        </a:p>
      </dgm:t>
    </dgm:pt>
    <dgm:pt modelId="{A97BA3E6-0CD0-41D0-801E-4CBDD0C9FD12}">
      <dgm:prSet custT="1"/>
      <dgm:spPr/>
      <dgm:t>
        <a:bodyPr/>
        <a:lstStyle/>
        <a:p>
          <a:r>
            <a:rPr lang="it-IT" sz="2000" dirty="0" smtClean="0"/>
            <a:t>La copertura obbligatoria per gli </a:t>
          </a:r>
          <a:r>
            <a:rPr lang="it-IT" sz="2000" b="1" dirty="0" smtClean="0"/>
            <a:t>infortuni</a:t>
          </a:r>
          <a:r>
            <a:rPr lang="it-IT" sz="2000" dirty="0" smtClean="0"/>
            <a:t> (per  lesioni corporali obiettivamente constatabili che abbiano per conseguenza la </a:t>
          </a:r>
          <a:r>
            <a:rPr lang="it-IT" sz="2000" b="1" dirty="0" smtClean="0"/>
            <a:t>morte</a:t>
          </a:r>
          <a:r>
            <a:rPr lang="it-IT" sz="2000" dirty="0" smtClean="0"/>
            <a:t> o </a:t>
          </a:r>
          <a:r>
            <a:rPr lang="it-IT" sz="2000" b="0" dirty="0" smtClean="0"/>
            <a:t>l'</a:t>
          </a:r>
          <a:r>
            <a:rPr lang="it-IT" sz="2000" b="1" dirty="0" smtClean="0"/>
            <a:t>invalidità permanente </a:t>
          </a:r>
          <a:r>
            <a:rPr lang="it-IT" sz="2000" dirty="0" smtClean="0"/>
            <a:t>secondo una apposita </a:t>
          </a:r>
          <a:r>
            <a:rPr lang="it-IT" sz="2000" b="1" dirty="0" smtClean="0"/>
            <a:t>tabella lesioni</a:t>
          </a:r>
          <a:r>
            <a:rPr lang="it-IT" sz="2000" dirty="0" smtClean="0"/>
            <a:t>)</a:t>
          </a:r>
          <a:endParaRPr lang="it-IT" sz="1800" dirty="0"/>
        </a:p>
      </dgm:t>
    </dgm:pt>
    <dgm:pt modelId="{FC22B84B-E4EA-4A85-8C74-A164E1BD0CC2}" type="parTrans" cxnId="{60D640AF-7089-4B1D-A8B6-C5FEA1D39B0C}">
      <dgm:prSet/>
      <dgm:spPr/>
      <dgm:t>
        <a:bodyPr/>
        <a:lstStyle/>
        <a:p>
          <a:endParaRPr lang="it-IT"/>
        </a:p>
      </dgm:t>
    </dgm:pt>
    <dgm:pt modelId="{813F415D-AA9A-4D9B-B206-5C32FDD12420}" type="sibTrans" cxnId="{60D640AF-7089-4B1D-A8B6-C5FEA1D39B0C}">
      <dgm:prSet/>
      <dgm:spPr/>
      <dgm:t>
        <a:bodyPr/>
        <a:lstStyle/>
        <a:p>
          <a:endParaRPr lang="it-IT"/>
        </a:p>
      </dgm:t>
    </dgm:pt>
    <dgm:pt modelId="{94802EC6-0A42-4BCC-8E70-DB9B3669A5B5}" type="pres">
      <dgm:prSet presAssocID="{1260CCCE-3A3B-41FB-B295-32C5475289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CE968F26-0821-4CCC-8C11-1EF8D0883807}" type="pres">
      <dgm:prSet presAssocID="{CCD6B168-A249-4BF6-8DB2-F1AB68B11952}" presName="boxAndChildren" presStyleCnt="0"/>
      <dgm:spPr/>
    </dgm:pt>
    <dgm:pt modelId="{1ECFD408-8D26-4EC5-A200-4DDC93CD5D0F}" type="pres">
      <dgm:prSet presAssocID="{CCD6B168-A249-4BF6-8DB2-F1AB68B11952}" presName="parentTextBox" presStyleLbl="node1" presStyleIdx="0" presStyleCnt="2"/>
      <dgm:spPr/>
      <dgm:t>
        <a:bodyPr/>
        <a:lstStyle/>
        <a:p>
          <a:endParaRPr lang="it-IT"/>
        </a:p>
      </dgm:t>
    </dgm:pt>
    <dgm:pt modelId="{62D639B7-8E9F-42C9-9946-74AB8CED203D}" type="pres">
      <dgm:prSet presAssocID="{CCD6B168-A249-4BF6-8DB2-F1AB68B11952}" presName="entireBox" presStyleLbl="node1" presStyleIdx="0" presStyleCnt="2" custScaleY="108714" custLinFactNeighborY="31386"/>
      <dgm:spPr/>
      <dgm:t>
        <a:bodyPr/>
        <a:lstStyle/>
        <a:p>
          <a:endParaRPr lang="it-IT"/>
        </a:p>
      </dgm:t>
    </dgm:pt>
    <dgm:pt modelId="{15BB0253-690A-422E-8FE0-A57C7D1A8FDC}" type="pres">
      <dgm:prSet presAssocID="{CCD6B168-A249-4BF6-8DB2-F1AB68B11952}" presName="descendantBox" presStyleCnt="0"/>
      <dgm:spPr/>
    </dgm:pt>
    <dgm:pt modelId="{7D2B6D0B-DE68-43E2-BBA2-7FEB9EF8BC59}" type="pres">
      <dgm:prSet presAssocID="{A97BA3E6-0CD0-41D0-801E-4CBDD0C9FD12}" presName="childTextBox" presStyleLbl="fgAccFollowNode1" presStyleIdx="0" presStyleCnt="2" custScaleY="128952" custLinFactNeighborY="-1234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7FB8A11-E4C2-4B7E-8D46-2B528764AB68}" type="pres">
      <dgm:prSet presAssocID="{959C2A88-1BC7-48BA-B5A9-F4168EB323BC}" presName="sp" presStyleCnt="0"/>
      <dgm:spPr/>
    </dgm:pt>
    <dgm:pt modelId="{DCA3122A-4991-4C02-9C6E-2220A00081C7}" type="pres">
      <dgm:prSet presAssocID="{99B46172-203D-44E0-B33B-930A148C1458}" presName="arrowAndChildren" presStyleCnt="0"/>
      <dgm:spPr/>
    </dgm:pt>
    <dgm:pt modelId="{A8D6ECDF-6781-4A26-8365-AE038C028A72}" type="pres">
      <dgm:prSet presAssocID="{99B46172-203D-44E0-B33B-930A148C1458}" presName="parentTextArrow" presStyleLbl="node1" presStyleIdx="0" presStyleCnt="2"/>
      <dgm:spPr/>
      <dgm:t>
        <a:bodyPr/>
        <a:lstStyle/>
        <a:p>
          <a:endParaRPr lang="it-IT"/>
        </a:p>
      </dgm:t>
    </dgm:pt>
    <dgm:pt modelId="{F8E1776E-603A-4D7A-9A07-364776BB5A91}" type="pres">
      <dgm:prSet presAssocID="{99B46172-203D-44E0-B33B-930A148C1458}" presName="arrow" presStyleLbl="node1" presStyleIdx="1" presStyleCnt="2" custScaleY="43692"/>
      <dgm:spPr/>
      <dgm:t>
        <a:bodyPr/>
        <a:lstStyle/>
        <a:p>
          <a:endParaRPr lang="it-IT"/>
        </a:p>
      </dgm:t>
    </dgm:pt>
    <dgm:pt modelId="{CB933139-BDE5-41BE-9805-191D391D7990}" type="pres">
      <dgm:prSet presAssocID="{99B46172-203D-44E0-B33B-930A148C1458}" presName="descendantArrow" presStyleCnt="0"/>
      <dgm:spPr/>
    </dgm:pt>
    <dgm:pt modelId="{95948758-1E34-4114-A6CD-B26B67496771}" type="pres">
      <dgm:prSet presAssocID="{D761F823-85A2-49B9-880B-D540676235A9}" presName="childTextArrow" presStyleLbl="fgAccFollowNode1" presStyleIdx="1" presStyleCnt="2" custScaleY="36898" custLinFactNeighborY="-855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EFC2ADF-29E1-48FD-8F68-9588D7D6DEB5}" type="presOf" srcId="{CCD6B168-A249-4BF6-8DB2-F1AB68B11952}" destId="{1ECFD408-8D26-4EC5-A200-4DDC93CD5D0F}" srcOrd="0" destOrd="0" presId="urn:microsoft.com/office/officeart/2005/8/layout/process4"/>
    <dgm:cxn modelId="{60D640AF-7089-4B1D-A8B6-C5FEA1D39B0C}" srcId="{CCD6B168-A249-4BF6-8DB2-F1AB68B11952}" destId="{A97BA3E6-0CD0-41D0-801E-4CBDD0C9FD12}" srcOrd="0" destOrd="0" parTransId="{FC22B84B-E4EA-4A85-8C74-A164E1BD0CC2}" sibTransId="{813F415D-AA9A-4D9B-B206-5C32FDD12420}"/>
    <dgm:cxn modelId="{D77F7AAC-51C0-4FDF-B12A-59E8E69BE0E1}" type="presOf" srcId="{1260CCCE-3A3B-41FB-B295-32C547528940}" destId="{94802EC6-0A42-4BCC-8E70-DB9B3669A5B5}" srcOrd="0" destOrd="0" presId="urn:microsoft.com/office/officeart/2005/8/layout/process4"/>
    <dgm:cxn modelId="{66C5182E-1AEA-4102-BB64-DE98F6F3D710}" type="presOf" srcId="{99B46172-203D-44E0-B33B-930A148C1458}" destId="{F8E1776E-603A-4D7A-9A07-364776BB5A91}" srcOrd="1" destOrd="0" presId="urn:microsoft.com/office/officeart/2005/8/layout/process4"/>
    <dgm:cxn modelId="{A9CCB4B3-BFB2-411E-85C3-9CF0E7012849}" type="presOf" srcId="{D761F823-85A2-49B9-880B-D540676235A9}" destId="{95948758-1E34-4114-A6CD-B26B67496771}" srcOrd="0" destOrd="0" presId="urn:microsoft.com/office/officeart/2005/8/layout/process4"/>
    <dgm:cxn modelId="{0D55FCF5-AB99-4DDA-A8C9-03D2A7E44911}" srcId="{1260CCCE-3A3B-41FB-B295-32C547528940}" destId="{99B46172-203D-44E0-B33B-930A148C1458}" srcOrd="0" destOrd="0" parTransId="{1535319A-4186-49FF-8297-B4A4213FCEDD}" sibTransId="{959C2A88-1BC7-48BA-B5A9-F4168EB323BC}"/>
    <dgm:cxn modelId="{E00F4122-5647-49D6-8CB5-3ABE9F6FBDFB}" type="presOf" srcId="{CCD6B168-A249-4BF6-8DB2-F1AB68B11952}" destId="{62D639B7-8E9F-42C9-9946-74AB8CED203D}" srcOrd="1" destOrd="0" presId="urn:microsoft.com/office/officeart/2005/8/layout/process4"/>
    <dgm:cxn modelId="{BF30DCA4-CE24-4183-8A8F-69C2B4DBBCB2}" type="presOf" srcId="{99B46172-203D-44E0-B33B-930A148C1458}" destId="{A8D6ECDF-6781-4A26-8365-AE038C028A72}" srcOrd="0" destOrd="0" presId="urn:microsoft.com/office/officeart/2005/8/layout/process4"/>
    <dgm:cxn modelId="{A94E164E-EFF0-4AE8-BC97-FCCA9F61C3DC}" type="presOf" srcId="{A97BA3E6-0CD0-41D0-801E-4CBDD0C9FD12}" destId="{7D2B6D0B-DE68-43E2-BBA2-7FEB9EF8BC59}" srcOrd="0" destOrd="0" presId="urn:microsoft.com/office/officeart/2005/8/layout/process4"/>
    <dgm:cxn modelId="{6E54451C-CC6E-4324-9A86-48AEF3F68CA1}" srcId="{99B46172-203D-44E0-B33B-930A148C1458}" destId="{D761F823-85A2-49B9-880B-D540676235A9}" srcOrd="0" destOrd="0" parTransId="{C4095E80-32C3-4E2F-B459-8B8D1F6C7C5D}" sibTransId="{5B3A7D8A-9D9D-4402-9E08-E6D0E93B5E6B}"/>
    <dgm:cxn modelId="{65150FEA-BF6A-4AA9-895C-476704B0E3B8}" srcId="{1260CCCE-3A3B-41FB-B295-32C547528940}" destId="{CCD6B168-A249-4BF6-8DB2-F1AB68B11952}" srcOrd="1" destOrd="0" parTransId="{51A4C8E3-ADDB-4772-8097-B9D9FA5ED962}" sibTransId="{A08A8972-FDAA-45D1-8789-A307ACE4F967}"/>
    <dgm:cxn modelId="{B96F8C10-0571-44C0-A86B-5ED0EAE619B4}" type="presParOf" srcId="{94802EC6-0A42-4BCC-8E70-DB9B3669A5B5}" destId="{CE968F26-0821-4CCC-8C11-1EF8D0883807}" srcOrd="0" destOrd="0" presId="urn:microsoft.com/office/officeart/2005/8/layout/process4"/>
    <dgm:cxn modelId="{AF9981AD-9B9E-429C-B625-564AB57F319F}" type="presParOf" srcId="{CE968F26-0821-4CCC-8C11-1EF8D0883807}" destId="{1ECFD408-8D26-4EC5-A200-4DDC93CD5D0F}" srcOrd="0" destOrd="0" presId="urn:microsoft.com/office/officeart/2005/8/layout/process4"/>
    <dgm:cxn modelId="{87FFA5F4-CDA7-4247-8742-28B49A7A787B}" type="presParOf" srcId="{CE968F26-0821-4CCC-8C11-1EF8D0883807}" destId="{62D639B7-8E9F-42C9-9946-74AB8CED203D}" srcOrd="1" destOrd="0" presId="urn:microsoft.com/office/officeart/2005/8/layout/process4"/>
    <dgm:cxn modelId="{1E752CB5-37FE-4D6E-B4D2-65763736E25F}" type="presParOf" srcId="{CE968F26-0821-4CCC-8C11-1EF8D0883807}" destId="{15BB0253-690A-422E-8FE0-A57C7D1A8FDC}" srcOrd="2" destOrd="0" presId="urn:microsoft.com/office/officeart/2005/8/layout/process4"/>
    <dgm:cxn modelId="{9B5DAB5C-02AC-4C6D-A67E-836D8E2E67E7}" type="presParOf" srcId="{15BB0253-690A-422E-8FE0-A57C7D1A8FDC}" destId="{7D2B6D0B-DE68-43E2-BBA2-7FEB9EF8BC59}" srcOrd="0" destOrd="0" presId="urn:microsoft.com/office/officeart/2005/8/layout/process4"/>
    <dgm:cxn modelId="{2A9F0BE3-6E4E-4611-974F-6B787DAFDBD3}" type="presParOf" srcId="{94802EC6-0A42-4BCC-8E70-DB9B3669A5B5}" destId="{27FB8A11-E4C2-4B7E-8D46-2B528764AB68}" srcOrd="1" destOrd="0" presId="urn:microsoft.com/office/officeart/2005/8/layout/process4"/>
    <dgm:cxn modelId="{25E457A7-4C4B-45BC-88FE-395D188D65EE}" type="presParOf" srcId="{94802EC6-0A42-4BCC-8E70-DB9B3669A5B5}" destId="{DCA3122A-4991-4C02-9C6E-2220A00081C7}" srcOrd="2" destOrd="0" presId="urn:microsoft.com/office/officeart/2005/8/layout/process4"/>
    <dgm:cxn modelId="{86D9BDD4-4FFC-4225-A427-F9168509B21A}" type="presParOf" srcId="{DCA3122A-4991-4C02-9C6E-2220A00081C7}" destId="{A8D6ECDF-6781-4A26-8365-AE038C028A72}" srcOrd="0" destOrd="0" presId="urn:microsoft.com/office/officeart/2005/8/layout/process4"/>
    <dgm:cxn modelId="{D3B7E3BF-0602-4C3A-9FFD-66D8A225A87F}" type="presParOf" srcId="{DCA3122A-4991-4C02-9C6E-2220A00081C7}" destId="{F8E1776E-603A-4D7A-9A07-364776BB5A91}" srcOrd="1" destOrd="0" presId="urn:microsoft.com/office/officeart/2005/8/layout/process4"/>
    <dgm:cxn modelId="{5B4D4BE6-5226-4D18-A2CF-07166099A3CA}" type="presParOf" srcId="{DCA3122A-4991-4C02-9C6E-2220A00081C7}" destId="{CB933139-BDE5-41BE-9805-191D391D7990}" srcOrd="2" destOrd="0" presId="urn:microsoft.com/office/officeart/2005/8/layout/process4"/>
    <dgm:cxn modelId="{EF634AEE-F581-40FA-83E2-27F752571FC0}" type="presParOf" srcId="{CB933139-BDE5-41BE-9805-191D391D7990}" destId="{95948758-1E34-4114-A6CD-B26B6749677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68E752-0F21-4CB9-ABC1-831EE5B952E9}" type="doc">
      <dgm:prSet loTypeId="urn:microsoft.com/office/officeart/2005/8/layout/bProcess2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it-IT"/>
        </a:p>
      </dgm:t>
    </dgm:pt>
    <dgm:pt modelId="{EB8C01A6-ED1A-4040-B23D-83B1C6FB62DB}">
      <dgm:prSet phldrT="[Testo]" custT="1"/>
      <dgm:spPr/>
      <dgm:t>
        <a:bodyPr/>
        <a:lstStyle/>
        <a:p>
          <a:r>
            <a:rPr lang="it-IT" sz="1400" dirty="0" smtClean="0"/>
            <a:t>Apertura dell’affiliazione sul TACSI</a:t>
          </a:r>
        </a:p>
        <a:p>
          <a:r>
            <a:rPr lang="it-IT" sz="1400" dirty="0" smtClean="0"/>
            <a:t>Tesseramento presidente e tesseramento direttivo</a:t>
          </a:r>
          <a:endParaRPr lang="it-IT" sz="1400" dirty="0"/>
        </a:p>
      </dgm:t>
    </dgm:pt>
    <dgm:pt modelId="{33479A61-5254-4047-B9B8-06F94E320A10}" type="parTrans" cxnId="{DA55C1EC-19EB-4220-B5E1-235DE3CAF03B}">
      <dgm:prSet/>
      <dgm:spPr/>
      <dgm:t>
        <a:bodyPr/>
        <a:lstStyle/>
        <a:p>
          <a:endParaRPr lang="it-IT"/>
        </a:p>
      </dgm:t>
    </dgm:pt>
    <dgm:pt modelId="{B0AFCA8D-F0BD-45D9-A302-DDCBC209FEDD}" type="sibTrans" cxnId="{DA55C1EC-19EB-4220-B5E1-235DE3CAF03B}">
      <dgm:prSet/>
      <dgm:spPr/>
      <dgm:t>
        <a:bodyPr/>
        <a:lstStyle/>
        <a:p>
          <a:endParaRPr lang="it-IT"/>
        </a:p>
      </dgm:t>
    </dgm:pt>
    <dgm:pt modelId="{A64BA7A9-F832-441E-A605-3A7B67892651}">
      <dgm:prSet phldrT="[Testo]" custT="1"/>
      <dgm:spPr/>
      <dgm:t>
        <a:bodyPr/>
        <a:lstStyle/>
        <a:p>
          <a:r>
            <a:rPr lang="it-IT" sz="1400" b="1" dirty="0" smtClean="0"/>
            <a:t>attiva la </a:t>
          </a:r>
          <a:r>
            <a:rPr lang="it-IT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RC</a:t>
          </a:r>
          <a:r>
            <a:rPr lang="it-IT" sz="1400" b="1" dirty="0" smtClean="0"/>
            <a:t> della società</a:t>
          </a:r>
          <a:endParaRPr lang="it-IT" sz="1400" dirty="0"/>
        </a:p>
      </dgm:t>
    </dgm:pt>
    <dgm:pt modelId="{9FD98D33-2F3E-4595-92DA-72E1D603EBE0}" type="parTrans" cxnId="{E37FA7FD-975A-40E1-8896-A33B87D5B91C}">
      <dgm:prSet/>
      <dgm:spPr/>
      <dgm:t>
        <a:bodyPr/>
        <a:lstStyle/>
        <a:p>
          <a:endParaRPr lang="it-IT"/>
        </a:p>
      </dgm:t>
    </dgm:pt>
    <dgm:pt modelId="{4B79595D-C060-4B2E-A3B0-A7C6D9D02C2C}" type="sibTrans" cxnId="{E37FA7FD-975A-40E1-8896-A33B87D5B91C}">
      <dgm:prSet/>
      <dgm:spPr/>
      <dgm:t>
        <a:bodyPr/>
        <a:lstStyle/>
        <a:p>
          <a:endParaRPr lang="it-IT"/>
        </a:p>
      </dgm:t>
    </dgm:pt>
    <dgm:pt modelId="{5DAFF085-FC6E-4E32-B01F-D31365116842}" type="pres">
      <dgm:prSet presAssocID="{4C68E752-0F21-4CB9-ABC1-831EE5B952E9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65CE116D-F267-413C-A9DB-653DCF72F034}" type="pres">
      <dgm:prSet presAssocID="{EB8C01A6-ED1A-4040-B23D-83B1C6FB62DB}" presName="firs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762DA09-4E77-4E3B-AF5C-53A71183E2C0}" type="pres">
      <dgm:prSet presAssocID="{B0AFCA8D-F0BD-45D9-A302-DDCBC209FEDD}" presName="sibTrans" presStyleLbl="sibTrans2D1" presStyleIdx="0" presStyleCnt="1"/>
      <dgm:spPr/>
      <dgm:t>
        <a:bodyPr/>
        <a:lstStyle/>
        <a:p>
          <a:endParaRPr lang="it-IT"/>
        </a:p>
      </dgm:t>
    </dgm:pt>
    <dgm:pt modelId="{EC27C015-AEEA-4B6A-979A-18C647268301}" type="pres">
      <dgm:prSet presAssocID="{A64BA7A9-F832-441E-A605-3A7B67892651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FEA0CE18-5092-4727-BEE3-7222E1350EC5}" type="presOf" srcId="{4C68E752-0F21-4CB9-ABC1-831EE5B952E9}" destId="{5DAFF085-FC6E-4E32-B01F-D31365116842}" srcOrd="0" destOrd="0" presId="urn:microsoft.com/office/officeart/2005/8/layout/bProcess2"/>
    <dgm:cxn modelId="{D13EDCA1-B390-4CDC-AAD3-846748819FCC}" type="presOf" srcId="{EB8C01A6-ED1A-4040-B23D-83B1C6FB62DB}" destId="{65CE116D-F267-413C-A9DB-653DCF72F034}" srcOrd="0" destOrd="0" presId="urn:microsoft.com/office/officeart/2005/8/layout/bProcess2"/>
    <dgm:cxn modelId="{E37FA7FD-975A-40E1-8896-A33B87D5B91C}" srcId="{4C68E752-0F21-4CB9-ABC1-831EE5B952E9}" destId="{A64BA7A9-F832-441E-A605-3A7B67892651}" srcOrd="1" destOrd="0" parTransId="{9FD98D33-2F3E-4595-92DA-72E1D603EBE0}" sibTransId="{4B79595D-C060-4B2E-A3B0-A7C6D9D02C2C}"/>
    <dgm:cxn modelId="{DA55C1EC-19EB-4220-B5E1-235DE3CAF03B}" srcId="{4C68E752-0F21-4CB9-ABC1-831EE5B952E9}" destId="{EB8C01A6-ED1A-4040-B23D-83B1C6FB62DB}" srcOrd="0" destOrd="0" parTransId="{33479A61-5254-4047-B9B8-06F94E320A10}" sibTransId="{B0AFCA8D-F0BD-45D9-A302-DDCBC209FEDD}"/>
    <dgm:cxn modelId="{38959626-FFCA-4BB4-A321-EF26DCDE34F5}" type="presOf" srcId="{B0AFCA8D-F0BD-45D9-A302-DDCBC209FEDD}" destId="{1762DA09-4E77-4E3B-AF5C-53A71183E2C0}" srcOrd="0" destOrd="0" presId="urn:microsoft.com/office/officeart/2005/8/layout/bProcess2"/>
    <dgm:cxn modelId="{E1D52185-623C-4A3B-95CC-339C96FE28F4}" type="presOf" srcId="{A64BA7A9-F832-441E-A605-3A7B67892651}" destId="{EC27C015-AEEA-4B6A-979A-18C647268301}" srcOrd="0" destOrd="0" presId="urn:microsoft.com/office/officeart/2005/8/layout/bProcess2"/>
    <dgm:cxn modelId="{5F605AAB-52BD-4422-8920-97FD14685F6D}" type="presParOf" srcId="{5DAFF085-FC6E-4E32-B01F-D31365116842}" destId="{65CE116D-F267-413C-A9DB-653DCF72F034}" srcOrd="0" destOrd="0" presId="urn:microsoft.com/office/officeart/2005/8/layout/bProcess2"/>
    <dgm:cxn modelId="{76313F44-4A5F-43F5-AC88-69B7684EC453}" type="presParOf" srcId="{5DAFF085-FC6E-4E32-B01F-D31365116842}" destId="{1762DA09-4E77-4E3B-AF5C-53A71183E2C0}" srcOrd="1" destOrd="0" presId="urn:microsoft.com/office/officeart/2005/8/layout/bProcess2"/>
    <dgm:cxn modelId="{DC7AC315-6AEE-41BA-9890-02B6633C0865}" type="presParOf" srcId="{5DAFF085-FC6E-4E32-B01F-D31365116842}" destId="{EC27C015-AEEA-4B6A-979A-18C647268301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C68E752-0F21-4CB9-ABC1-831EE5B952E9}" type="doc">
      <dgm:prSet loTypeId="urn:microsoft.com/office/officeart/2005/8/layout/bProcess2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it-IT"/>
        </a:p>
      </dgm:t>
    </dgm:pt>
    <dgm:pt modelId="{EB8C01A6-ED1A-4040-B23D-83B1C6FB62DB}">
      <dgm:prSet phldrT="[Testo]" custT="1"/>
      <dgm:spPr/>
      <dgm:t>
        <a:bodyPr/>
        <a:lstStyle/>
        <a:p>
          <a:r>
            <a:rPr lang="it-IT" sz="1400" dirty="0" smtClean="0"/>
            <a:t>Regolarizzare il tesseramento dal giorno prima</a:t>
          </a:r>
          <a:endParaRPr lang="it-IT" sz="1400" dirty="0"/>
        </a:p>
      </dgm:t>
    </dgm:pt>
    <dgm:pt modelId="{33479A61-5254-4047-B9B8-06F94E320A10}" type="parTrans" cxnId="{DA55C1EC-19EB-4220-B5E1-235DE3CAF03B}">
      <dgm:prSet/>
      <dgm:spPr/>
      <dgm:t>
        <a:bodyPr/>
        <a:lstStyle/>
        <a:p>
          <a:endParaRPr lang="it-IT"/>
        </a:p>
      </dgm:t>
    </dgm:pt>
    <dgm:pt modelId="{B0AFCA8D-F0BD-45D9-A302-DDCBC209FEDD}" type="sibTrans" cxnId="{DA55C1EC-19EB-4220-B5E1-235DE3CAF03B}">
      <dgm:prSet/>
      <dgm:spPr/>
      <dgm:t>
        <a:bodyPr/>
        <a:lstStyle/>
        <a:p>
          <a:endParaRPr lang="it-IT"/>
        </a:p>
      </dgm:t>
    </dgm:pt>
    <dgm:pt modelId="{A64BA7A9-F832-441E-A605-3A7B67892651}">
      <dgm:prSet phldrT="[Testo]" custT="1"/>
      <dgm:spPr/>
      <dgm:t>
        <a:bodyPr/>
        <a:lstStyle/>
        <a:p>
          <a:r>
            <a:rPr lang="it-IT" sz="1500" b="1" dirty="0" smtClean="0"/>
            <a:t>attiva la </a:t>
          </a:r>
          <a:r>
            <a:rPr lang="it-IT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RC e infortuni </a:t>
          </a:r>
          <a:r>
            <a:rPr lang="it-IT" sz="1500" b="1" dirty="0" smtClean="0"/>
            <a:t>per tesserati</a:t>
          </a:r>
          <a:endParaRPr lang="it-IT" sz="1500" dirty="0"/>
        </a:p>
      </dgm:t>
    </dgm:pt>
    <dgm:pt modelId="{9FD98D33-2F3E-4595-92DA-72E1D603EBE0}" type="parTrans" cxnId="{E37FA7FD-975A-40E1-8896-A33B87D5B91C}">
      <dgm:prSet/>
      <dgm:spPr/>
      <dgm:t>
        <a:bodyPr/>
        <a:lstStyle/>
        <a:p>
          <a:endParaRPr lang="it-IT"/>
        </a:p>
      </dgm:t>
    </dgm:pt>
    <dgm:pt modelId="{4B79595D-C060-4B2E-A3B0-A7C6D9D02C2C}" type="sibTrans" cxnId="{E37FA7FD-975A-40E1-8896-A33B87D5B91C}">
      <dgm:prSet/>
      <dgm:spPr/>
      <dgm:t>
        <a:bodyPr/>
        <a:lstStyle/>
        <a:p>
          <a:endParaRPr lang="it-IT"/>
        </a:p>
      </dgm:t>
    </dgm:pt>
    <dgm:pt modelId="{5DAFF085-FC6E-4E32-B01F-D31365116842}" type="pres">
      <dgm:prSet presAssocID="{4C68E752-0F21-4CB9-ABC1-831EE5B952E9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it-IT"/>
        </a:p>
      </dgm:t>
    </dgm:pt>
    <dgm:pt modelId="{65CE116D-F267-413C-A9DB-653DCF72F034}" type="pres">
      <dgm:prSet presAssocID="{EB8C01A6-ED1A-4040-B23D-83B1C6FB62DB}" presName="firs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762DA09-4E77-4E3B-AF5C-53A71183E2C0}" type="pres">
      <dgm:prSet presAssocID="{B0AFCA8D-F0BD-45D9-A302-DDCBC209FEDD}" presName="sibTrans" presStyleLbl="sibTrans2D1" presStyleIdx="0" presStyleCnt="1"/>
      <dgm:spPr/>
      <dgm:t>
        <a:bodyPr/>
        <a:lstStyle/>
        <a:p>
          <a:endParaRPr lang="it-IT"/>
        </a:p>
      </dgm:t>
    </dgm:pt>
    <dgm:pt modelId="{EC27C015-AEEA-4B6A-979A-18C647268301}" type="pres">
      <dgm:prSet presAssocID="{A64BA7A9-F832-441E-A605-3A7B67892651}" presName="last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27316575-11CD-429F-A498-EEF2BFFF8C65}" type="presOf" srcId="{EB8C01A6-ED1A-4040-B23D-83B1C6FB62DB}" destId="{65CE116D-F267-413C-A9DB-653DCF72F034}" srcOrd="0" destOrd="0" presId="urn:microsoft.com/office/officeart/2005/8/layout/bProcess2"/>
    <dgm:cxn modelId="{E37FA7FD-975A-40E1-8896-A33B87D5B91C}" srcId="{4C68E752-0F21-4CB9-ABC1-831EE5B952E9}" destId="{A64BA7A9-F832-441E-A605-3A7B67892651}" srcOrd="1" destOrd="0" parTransId="{9FD98D33-2F3E-4595-92DA-72E1D603EBE0}" sibTransId="{4B79595D-C060-4B2E-A3B0-A7C6D9D02C2C}"/>
    <dgm:cxn modelId="{1EDAB269-6763-454C-AA6C-61189366FC5F}" type="presOf" srcId="{A64BA7A9-F832-441E-A605-3A7B67892651}" destId="{EC27C015-AEEA-4B6A-979A-18C647268301}" srcOrd="0" destOrd="0" presId="urn:microsoft.com/office/officeart/2005/8/layout/bProcess2"/>
    <dgm:cxn modelId="{DA55C1EC-19EB-4220-B5E1-235DE3CAF03B}" srcId="{4C68E752-0F21-4CB9-ABC1-831EE5B952E9}" destId="{EB8C01A6-ED1A-4040-B23D-83B1C6FB62DB}" srcOrd="0" destOrd="0" parTransId="{33479A61-5254-4047-B9B8-06F94E320A10}" sibTransId="{B0AFCA8D-F0BD-45D9-A302-DDCBC209FEDD}"/>
    <dgm:cxn modelId="{609D821B-CA21-4328-8FAF-B15642412116}" type="presOf" srcId="{4C68E752-0F21-4CB9-ABC1-831EE5B952E9}" destId="{5DAFF085-FC6E-4E32-B01F-D31365116842}" srcOrd="0" destOrd="0" presId="urn:microsoft.com/office/officeart/2005/8/layout/bProcess2"/>
    <dgm:cxn modelId="{F8EBF437-9C30-4BFA-9F00-5BF4E007404A}" type="presOf" srcId="{B0AFCA8D-F0BD-45D9-A302-DDCBC209FEDD}" destId="{1762DA09-4E77-4E3B-AF5C-53A71183E2C0}" srcOrd="0" destOrd="0" presId="urn:microsoft.com/office/officeart/2005/8/layout/bProcess2"/>
    <dgm:cxn modelId="{466AFABD-F261-4EF0-AC2B-D9EDF7074821}" type="presParOf" srcId="{5DAFF085-FC6E-4E32-B01F-D31365116842}" destId="{65CE116D-F267-413C-A9DB-653DCF72F034}" srcOrd="0" destOrd="0" presId="urn:microsoft.com/office/officeart/2005/8/layout/bProcess2"/>
    <dgm:cxn modelId="{FC8F3A02-B159-4939-B89A-4E6051DC1D59}" type="presParOf" srcId="{5DAFF085-FC6E-4E32-B01F-D31365116842}" destId="{1762DA09-4E77-4E3B-AF5C-53A71183E2C0}" srcOrd="1" destOrd="0" presId="urn:microsoft.com/office/officeart/2005/8/layout/bProcess2"/>
    <dgm:cxn modelId="{EB6D6063-8401-466A-B3DE-8F2E266B14D0}" type="presParOf" srcId="{5DAFF085-FC6E-4E32-B01F-D31365116842}" destId="{EC27C015-AEEA-4B6A-979A-18C647268301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85494D-2596-4640-BB7C-768918CF2CB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25E1EC6-34A2-4F80-A4AB-10CEEEF6016E}">
      <dgm:prSet phldrT="[Testo]"/>
      <dgm:spPr/>
      <dgm:t>
        <a:bodyPr/>
        <a:lstStyle/>
        <a:p>
          <a:r>
            <a:rPr lang="it-IT" dirty="0" smtClean="0"/>
            <a:t>Polizze CSI</a:t>
          </a:r>
          <a:endParaRPr lang="it-IT" dirty="0"/>
        </a:p>
      </dgm:t>
    </dgm:pt>
    <dgm:pt modelId="{32DDBA7B-6D84-4062-9198-3ED04B39CF11}" type="parTrans" cxnId="{875BD083-28FA-4BF3-95B2-7C44D2A22914}">
      <dgm:prSet/>
      <dgm:spPr/>
      <dgm:t>
        <a:bodyPr/>
        <a:lstStyle/>
        <a:p>
          <a:endParaRPr lang="it-IT"/>
        </a:p>
      </dgm:t>
    </dgm:pt>
    <dgm:pt modelId="{B7BDE181-75AC-4A71-B5E7-A1B6108AD7C1}" type="sibTrans" cxnId="{875BD083-28FA-4BF3-95B2-7C44D2A22914}">
      <dgm:prSet/>
      <dgm:spPr/>
      <dgm:t>
        <a:bodyPr/>
        <a:lstStyle/>
        <a:p>
          <a:endParaRPr lang="it-IT"/>
        </a:p>
      </dgm:t>
    </dgm:pt>
    <dgm:pt modelId="{8EB283AB-58BC-4DDE-A212-F594ED768815}">
      <dgm:prSet phldrT="[Testo]"/>
      <dgm:spPr/>
      <dgm:t>
        <a:bodyPr/>
        <a:lstStyle/>
        <a:p>
          <a:r>
            <a:rPr lang="it-IT" dirty="0" smtClean="0"/>
            <a:t>Responsabilità civile verso terzo</a:t>
          </a:r>
          <a:endParaRPr lang="it-IT" dirty="0"/>
        </a:p>
      </dgm:t>
    </dgm:pt>
    <dgm:pt modelId="{2790C175-A6D0-46AF-ABA1-D79F0D4A3F74}" type="parTrans" cxnId="{97290B9F-D091-4EC5-892A-51E7BB4088FB}">
      <dgm:prSet/>
      <dgm:spPr/>
      <dgm:t>
        <a:bodyPr/>
        <a:lstStyle/>
        <a:p>
          <a:endParaRPr lang="it-IT"/>
        </a:p>
      </dgm:t>
    </dgm:pt>
    <dgm:pt modelId="{86FF8E6C-1B68-4F25-89E2-CDB04EB8BD89}" type="sibTrans" cxnId="{97290B9F-D091-4EC5-892A-51E7BB4088FB}">
      <dgm:prSet/>
      <dgm:spPr/>
      <dgm:t>
        <a:bodyPr/>
        <a:lstStyle/>
        <a:p>
          <a:endParaRPr lang="it-IT"/>
        </a:p>
      </dgm:t>
    </dgm:pt>
    <dgm:pt modelId="{3F35B120-6D36-4F55-A34E-F41CD5DBC186}">
      <dgm:prSet phldrT="[Testo]"/>
      <dgm:spPr/>
      <dgm:t>
        <a:bodyPr/>
        <a:lstStyle/>
        <a:p>
          <a:r>
            <a:rPr lang="it-IT" dirty="0" smtClean="0"/>
            <a:t>Infortuni</a:t>
          </a:r>
          <a:endParaRPr lang="it-IT" dirty="0"/>
        </a:p>
      </dgm:t>
    </dgm:pt>
    <dgm:pt modelId="{3401E02D-DC56-4A39-8E48-B0478A99A7B7}" type="parTrans" cxnId="{47E664F1-9658-4BBA-AEE5-AD2BDB957C17}">
      <dgm:prSet/>
      <dgm:spPr/>
      <dgm:t>
        <a:bodyPr/>
        <a:lstStyle/>
        <a:p>
          <a:endParaRPr lang="it-IT"/>
        </a:p>
      </dgm:t>
    </dgm:pt>
    <dgm:pt modelId="{44B33DDC-59DC-41CA-8163-547E64FDC598}" type="sibTrans" cxnId="{47E664F1-9658-4BBA-AEE5-AD2BDB957C17}">
      <dgm:prSet/>
      <dgm:spPr/>
      <dgm:t>
        <a:bodyPr/>
        <a:lstStyle/>
        <a:p>
          <a:endParaRPr lang="it-IT"/>
        </a:p>
      </dgm:t>
    </dgm:pt>
    <dgm:pt modelId="{A11CCA34-BE0A-4FCA-90C0-4C881554F37D}" type="pres">
      <dgm:prSet presAssocID="{B885494D-2596-4640-BB7C-768918CF2CB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A13FEAA9-7501-4DC3-9D9F-5FDB1F8C2DEA}" type="pres">
      <dgm:prSet presAssocID="{325E1EC6-34A2-4F80-A4AB-10CEEEF6016E}" presName="hierRoot1" presStyleCnt="0">
        <dgm:presLayoutVars>
          <dgm:hierBranch val="init"/>
        </dgm:presLayoutVars>
      </dgm:prSet>
      <dgm:spPr/>
    </dgm:pt>
    <dgm:pt modelId="{901A8C58-3464-4FCE-817F-8DC9186DDA6C}" type="pres">
      <dgm:prSet presAssocID="{325E1EC6-34A2-4F80-A4AB-10CEEEF6016E}" presName="rootComposite1" presStyleCnt="0"/>
      <dgm:spPr/>
    </dgm:pt>
    <dgm:pt modelId="{EB4CDCE0-AAAD-4EB5-8506-B32EE57E043C}" type="pres">
      <dgm:prSet presAssocID="{325E1EC6-34A2-4F80-A4AB-10CEEEF6016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2CF7B58C-E624-4381-8158-8464067AF2CD}" type="pres">
      <dgm:prSet presAssocID="{325E1EC6-34A2-4F80-A4AB-10CEEEF6016E}" presName="rootConnector1" presStyleLbl="node1" presStyleIdx="0" presStyleCnt="0"/>
      <dgm:spPr/>
      <dgm:t>
        <a:bodyPr/>
        <a:lstStyle/>
        <a:p>
          <a:endParaRPr lang="it-IT"/>
        </a:p>
      </dgm:t>
    </dgm:pt>
    <dgm:pt modelId="{A0A4E6E5-09A1-4926-8F50-529FCD704F64}" type="pres">
      <dgm:prSet presAssocID="{325E1EC6-34A2-4F80-A4AB-10CEEEF6016E}" presName="hierChild2" presStyleCnt="0"/>
      <dgm:spPr/>
    </dgm:pt>
    <dgm:pt modelId="{7C1A1882-0BB9-4E55-8EC0-4432447BF059}" type="pres">
      <dgm:prSet presAssocID="{2790C175-A6D0-46AF-ABA1-D79F0D4A3F74}" presName="Name37" presStyleLbl="parChTrans1D2" presStyleIdx="0" presStyleCnt="2"/>
      <dgm:spPr/>
      <dgm:t>
        <a:bodyPr/>
        <a:lstStyle/>
        <a:p>
          <a:endParaRPr lang="it-IT"/>
        </a:p>
      </dgm:t>
    </dgm:pt>
    <dgm:pt modelId="{38226BBE-5B30-4C4A-A89A-EBC1C41EE0EC}" type="pres">
      <dgm:prSet presAssocID="{8EB283AB-58BC-4DDE-A212-F594ED768815}" presName="hierRoot2" presStyleCnt="0">
        <dgm:presLayoutVars>
          <dgm:hierBranch val="init"/>
        </dgm:presLayoutVars>
      </dgm:prSet>
      <dgm:spPr/>
    </dgm:pt>
    <dgm:pt modelId="{23EA1030-94A8-459C-8F12-8E83E3AABB51}" type="pres">
      <dgm:prSet presAssocID="{8EB283AB-58BC-4DDE-A212-F594ED768815}" presName="rootComposite" presStyleCnt="0"/>
      <dgm:spPr/>
    </dgm:pt>
    <dgm:pt modelId="{6916BF2C-35CA-4DE9-9249-B2A6A5E46F3C}" type="pres">
      <dgm:prSet presAssocID="{8EB283AB-58BC-4DDE-A212-F594ED768815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75C2AC8E-F135-4191-8C82-CE2950616F9B}" type="pres">
      <dgm:prSet presAssocID="{8EB283AB-58BC-4DDE-A212-F594ED768815}" presName="rootConnector" presStyleLbl="node2" presStyleIdx="0" presStyleCnt="2"/>
      <dgm:spPr/>
      <dgm:t>
        <a:bodyPr/>
        <a:lstStyle/>
        <a:p>
          <a:endParaRPr lang="it-IT"/>
        </a:p>
      </dgm:t>
    </dgm:pt>
    <dgm:pt modelId="{8D1798E7-09B2-443D-B462-2FCD0BEE7E17}" type="pres">
      <dgm:prSet presAssocID="{8EB283AB-58BC-4DDE-A212-F594ED768815}" presName="hierChild4" presStyleCnt="0"/>
      <dgm:spPr/>
    </dgm:pt>
    <dgm:pt modelId="{4AA694A2-0636-4477-91F6-7F67CEAC0CEF}" type="pres">
      <dgm:prSet presAssocID="{8EB283AB-58BC-4DDE-A212-F594ED768815}" presName="hierChild5" presStyleCnt="0"/>
      <dgm:spPr/>
    </dgm:pt>
    <dgm:pt modelId="{BC2A1F2A-26ED-42AA-B38A-D10F783B9AC0}" type="pres">
      <dgm:prSet presAssocID="{3401E02D-DC56-4A39-8E48-B0478A99A7B7}" presName="Name37" presStyleLbl="parChTrans1D2" presStyleIdx="1" presStyleCnt="2"/>
      <dgm:spPr/>
      <dgm:t>
        <a:bodyPr/>
        <a:lstStyle/>
        <a:p>
          <a:endParaRPr lang="it-IT"/>
        </a:p>
      </dgm:t>
    </dgm:pt>
    <dgm:pt modelId="{49ABA406-A653-47A6-91EE-A46ADCA4910A}" type="pres">
      <dgm:prSet presAssocID="{3F35B120-6D36-4F55-A34E-F41CD5DBC186}" presName="hierRoot2" presStyleCnt="0">
        <dgm:presLayoutVars>
          <dgm:hierBranch val="init"/>
        </dgm:presLayoutVars>
      </dgm:prSet>
      <dgm:spPr/>
    </dgm:pt>
    <dgm:pt modelId="{A2F8F71C-385A-441E-B762-13DB7AA028AD}" type="pres">
      <dgm:prSet presAssocID="{3F35B120-6D36-4F55-A34E-F41CD5DBC186}" presName="rootComposite" presStyleCnt="0"/>
      <dgm:spPr/>
    </dgm:pt>
    <dgm:pt modelId="{BE59756F-7039-44A5-9371-EAFADF5B3439}" type="pres">
      <dgm:prSet presAssocID="{3F35B120-6D36-4F55-A34E-F41CD5DBC186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it-IT"/>
        </a:p>
      </dgm:t>
    </dgm:pt>
    <dgm:pt modelId="{B8B5AC53-05CF-4B76-AD6D-F1142F7E7F15}" type="pres">
      <dgm:prSet presAssocID="{3F35B120-6D36-4F55-A34E-F41CD5DBC186}" presName="rootConnector" presStyleLbl="node2" presStyleIdx="1" presStyleCnt="2"/>
      <dgm:spPr/>
      <dgm:t>
        <a:bodyPr/>
        <a:lstStyle/>
        <a:p>
          <a:endParaRPr lang="it-IT"/>
        </a:p>
      </dgm:t>
    </dgm:pt>
    <dgm:pt modelId="{9E5EC96E-4314-4E88-BFAE-3E2F3654C2A1}" type="pres">
      <dgm:prSet presAssocID="{3F35B120-6D36-4F55-A34E-F41CD5DBC186}" presName="hierChild4" presStyleCnt="0"/>
      <dgm:spPr/>
    </dgm:pt>
    <dgm:pt modelId="{CCFECD99-F3C7-4819-85DD-A49171251B02}" type="pres">
      <dgm:prSet presAssocID="{3F35B120-6D36-4F55-A34E-F41CD5DBC186}" presName="hierChild5" presStyleCnt="0"/>
      <dgm:spPr/>
    </dgm:pt>
    <dgm:pt modelId="{5F4CF032-FDAA-4A93-9851-95102F0AA038}" type="pres">
      <dgm:prSet presAssocID="{325E1EC6-34A2-4F80-A4AB-10CEEEF6016E}" presName="hierChild3" presStyleCnt="0"/>
      <dgm:spPr/>
    </dgm:pt>
  </dgm:ptLst>
  <dgm:cxnLst>
    <dgm:cxn modelId="{BFB9D6B8-BC5C-4E7C-91DF-280880F60A13}" type="presOf" srcId="{2790C175-A6D0-46AF-ABA1-D79F0D4A3F74}" destId="{7C1A1882-0BB9-4E55-8EC0-4432447BF059}" srcOrd="0" destOrd="0" presId="urn:microsoft.com/office/officeart/2005/8/layout/orgChart1"/>
    <dgm:cxn modelId="{9D0F8FC2-6286-4030-9FFE-5AFCBBEEFD28}" type="presOf" srcId="{325E1EC6-34A2-4F80-A4AB-10CEEEF6016E}" destId="{2CF7B58C-E624-4381-8158-8464067AF2CD}" srcOrd="1" destOrd="0" presId="urn:microsoft.com/office/officeart/2005/8/layout/orgChart1"/>
    <dgm:cxn modelId="{50B6901E-DACD-462A-8EC8-F3B43D23F666}" type="presOf" srcId="{3F35B120-6D36-4F55-A34E-F41CD5DBC186}" destId="{BE59756F-7039-44A5-9371-EAFADF5B3439}" srcOrd="0" destOrd="0" presId="urn:microsoft.com/office/officeart/2005/8/layout/orgChart1"/>
    <dgm:cxn modelId="{47E664F1-9658-4BBA-AEE5-AD2BDB957C17}" srcId="{325E1EC6-34A2-4F80-A4AB-10CEEEF6016E}" destId="{3F35B120-6D36-4F55-A34E-F41CD5DBC186}" srcOrd="1" destOrd="0" parTransId="{3401E02D-DC56-4A39-8E48-B0478A99A7B7}" sibTransId="{44B33DDC-59DC-41CA-8163-547E64FDC598}"/>
    <dgm:cxn modelId="{5833A1E2-1ACA-40FE-8386-785D6DE35362}" type="presOf" srcId="{3F35B120-6D36-4F55-A34E-F41CD5DBC186}" destId="{B8B5AC53-05CF-4B76-AD6D-F1142F7E7F15}" srcOrd="1" destOrd="0" presId="urn:microsoft.com/office/officeart/2005/8/layout/orgChart1"/>
    <dgm:cxn modelId="{F29402F7-651F-4E53-84A8-29DDBA6CBD02}" type="presOf" srcId="{3401E02D-DC56-4A39-8E48-B0478A99A7B7}" destId="{BC2A1F2A-26ED-42AA-B38A-D10F783B9AC0}" srcOrd="0" destOrd="0" presId="urn:microsoft.com/office/officeart/2005/8/layout/orgChart1"/>
    <dgm:cxn modelId="{976ACF39-C89D-4AC0-8B8B-38E9BEAD4598}" type="presOf" srcId="{B885494D-2596-4640-BB7C-768918CF2CB3}" destId="{A11CCA34-BE0A-4FCA-90C0-4C881554F37D}" srcOrd="0" destOrd="0" presId="urn:microsoft.com/office/officeart/2005/8/layout/orgChart1"/>
    <dgm:cxn modelId="{39876334-9122-4DD7-9DE4-9AC4CDEF57E1}" type="presOf" srcId="{8EB283AB-58BC-4DDE-A212-F594ED768815}" destId="{6916BF2C-35CA-4DE9-9249-B2A6A5E46F3C}" srcOrd="0" destOrd="0" presId="urn:microsoft.com/office/officeart/2005/8/layout/orgChart1"/>
    <dgm:cxn modelId="{2E64C7E0-A001-40FA-9B8F-66181530F299}" type="presOf" srcId="{8EB283AB-58BC-4DDE-A212-F594ED768815}" destId="{75C2AC8E-F135-4191-8C82-CE2950616F9B}" srcOrd="1" destOrd="0" presId="urn:microsoft.com/office/officeart/2005/8/layout/orgChart1"/>
    <dgm:cxn modelId="{03F0807D-2755-4820-98B1-72FE1BE07F68}" type="presOf" srcId="{325E1EC6-34A2-4F80-A4AB-10CEEEF6016E}" destId="{EB4CDCE0-AAAD-4EB5-8506-B32EE57E043C}" srcOrd="0" destOrd="0" presId="urn:microsoft.com/office/officeart/2005/8/layout/orgChart1"/>
    <dgm:cxn modelId="{875BD083-28FA-4BF3-95B2-7C44D2A22914}" srcId="{B885494D-2596-4640-BB7C-768918CF2CB3}" destId="{325E1EC6-34A2-4F80-A4AB-10CEEEF6016E}" srcOrd="0" destOrd="0" parTransId="{32DDBA7B-6D84-4062-9198-3ED04B39CF11}" sibTransId="{B7BDE181-75AC-4A71-B5E7-A1B6108AD7C1}"/>
    <dgm:cxn modelId="{97290B9F-D091-4EC5-892A-51E7BB4088FB}" srcId="{325E1EC6-34A2-4F80-A4AB-10CEEEF6016E}" destId="{8EB283AB-58BC-4DDE-A212-F594ED768815}" srcOrd="0" destOrd="0" parTransId="{2790C175-A6D0-46AF-ABA1-D79F0D4A3F74}" sibTransId="{86FF8E6C-1B68-4F25-89E2-CDB04EB8BD89}"/>
    <dgm:cxn modelId="{E3B204CD-A39C-4D2F-8006-5356AE83743A}" type="presParOf" srcId="{A11CCA34-BE0A-4FCA-90C0-4C881554F37D}" destId="{A13FEAA9-7501-4DC3-9D9F-5FDB1F8C2DEA}" srcOrd="0" destOrd="0" presId="urn:microsoft.com/office/officeart/2005/8/layout/orgChart1"/>
    <dgm:cxn modelId="{D1DCE03F-7529-4440-85F1-81C6158B7F59}" type="presParOf" srcId="{A13FEAA9-7501-4DC3-9D9F-5FDB1F8C2DEA}" destId="{901A8C58-3464-4FCE-817F-8DC9186DDA6C}" srcOrd="0" destOrd="0" presId="urn:microsoft.com/office/officeart/2005/8/layout/orgChart1"/>
    <dgm:cxn modelId="{F64283B0-A9DC-4F67-A03D-0E2319CAEE89}" type="presParOf" srcId="{901A8C58-3464-4FCE-817F-8DC9186DDA6C}" destId="{EB4CDCE0-AAAD-4EB5-8506-B32EE57E043C}" srcOrd="0" destOrd="0" presId="urn:microsoft.com/office/officeart/2005/8/layout/orgChart1"/>
    <dgm:cxn modelId="{01138CBB-3501-4667-B6FB-01EFDC2C4EA8}" type="presParOf" srcId="{901A8C58-3464-4FCE-817F-8DC9186DDA6C}" destId="{2CF7B58C-E624-4381-8158-8464067AF2CD}" srcOrd="1" destOrd="0" presId="urn:microsoft.com/office/officeart/2005/8/layout/orgChart1"/>
    <dgm:cxn modelId="{30C9931F-8029-4C51-96D4-46A7D6AA341A}" type="presParOf" srcId="{A13FEAA9-7501-4DC3-9D9F-5FDB1F8C2DEA}" destId="{A0A4E6E5-09A1-4926-8F50-529FCD704F64}" srcOrd="1" destOrd="0" presId="urn:microsoft.com/office/officeart/2005/8/layout/orgChart1"/>
    <dgm:cxn modelId="{18CAF873-C59C-4810-B5A8-44D8AEC56FBD}" type="presParOf" srcId="{A0A4E6E5-09A1-4926-8F50-529FCD704F64}" destId="{7C1A1882-0BB9-4E55-8EC0-4432447BF059}" srcOrd="0" destOrd="0" presId="urn:microsoft.com/office/officeart/2005/8/layout/orgChart1"/>
    <dgm:cxn modelId="{A0B2460C-DE66-4010-8E08-491F5C2BC415}" type="presParOf" srcId="{A0A4E6E5-09A1-4926-8F50-529FCD704F64}" destId="{38226BBE-5B30-4C4A-A89A-EBC1C41EE0EC}" srcOrd="1" destOrd="0" presId="urn:microsoft.com/office/officeart/2005/8/layout/orgChart1"/>
    <dgm:cxn modelId="{B8EEE58F-28AE-4D62-9C82-C151354EF1D2}" type="presParOf" srcId="{38226BBE-5B30-4C4A-A89A-EBC1C41EE0EC}" destId="{23EA1030-94A8-459C-8F12-8E83E3AABB51}" srcOrd="0" destOrd="0" presId="urn:microsoft.com/office/officeart/2005/8/layout/orgChart1"/>
    <dgm:cxn modelId="{8E4D60E6-268B-492A-A45C-B20AC2208383}" type="presParOf" srcId="{23EA1030-94A8-459C-8F12-8E83E3AABB51}" destId="{6916BF2C-35CA-4DE9-9249-B2A6A5E46F3C}" srcOrd="0" destOrd="0" presId="urn:microsoft.com/office/officeart/2005/8/layout/orgChart1"/>
    <dgm:cxn modelId="{EFFF15CA-3949-4037-A5F8-5B06969A7DE5}" type="presParOf" srcId="{23EA1030-94A8-459C-8F12-8E83E3AABB51}" destId="{75C2AC8E-F135-4191-8C82-CE2950616F9B}" srcOrd="1" destOrd="0" presId="urn:microsoft.com/office/officeart/2005/8/layout/orgChart1"/>
    <dgm:cxn modelId="{E52665C5-EA8C-4B92-A2E0-E9CF62F7E6A1}" type="presParOf" srcId="{38226BBE-5B30-4C4A-A89A-EBC1C41EE0EC}" destId="{8D1798E7-09B2-443D-B462-2FCD0BEE7E17}" srcOrd="1" destOrd="0" presId="urn:microsoft.com/office/officeart/2005/8/layout/orgChart1"/>
    <dgm:cxn modelId="{B7AE2219-1C3A-49CC-B394-63E233F3EFDA}" type="presParOf" srcId="{38226BBE-5B30-4C4A-A89A-EBC1C41EE0EC}" destId="{4AA694A2-0636-4477-91F6-7F67CEAC0CEF}" srcOrd="2" destOrd="0" presId="urn:microsoft.com/office/officeart/2005/8/layout/orgChart1"/>
    <dgm:cxn modelId="{7AA17E77-0930-4AF4-AAF1-21205E407DD5}" type="presParOf" srcId="{A0A4E6E5-09A1-4926-8F50-529FCD704F64}" destId="{BC2A1F2A-26ED-42AA-B38A-D10F783B9AC0}" srcOrd="2" destOrd="0" presId="urn:microsoft.com/office/officeart/2005/8/layout/orgChart1"/>
    <dgm:cxn modelId="{E68E4D31-12FC-46D8-B862-9CE1B890787F}" type="presParOf" srcId="{A0A4E6E5-09A1-4926-8F50-529FCD704F64}" destId="{49ABA406-A653-47A6-91EE-A46ADCA4910A}" srcOrd="3" destOrd="0" presId="urn:microsoft.com/office/officeart/2005/8/layout/orgChart1"/>
    <dgm:cxn modelId="{FB2A7CD2-E07C-49BE-92EC-AD8D9A64934B}" type="presParOf" srcId="{49ABA406-A653-47A6-91EE-A46ADCA4910A}" destId="{A2F8F71C-385A-441E-B762-13DB7AA028AD}" srcOrd="0" destOrd="0" presId="urn:microsoft.com/office/officeart/2005/8/layout/orgChart1"/>
    <dgm:cxn modelId="{6BD85546-6F28-479C-80AE-5394C3DA3C38}" type="presParOf" srcId="{A2F8F71C-385A-441E-B762-13DB7AA028AD}" destId="{BE59756F-7039-44A5-9371-EAFADF5B3439}" srcOrd="0" destOrd="0" presId="urn:microsoft.com/office/officeart/2005/8/layout/orgChart1"/>
    <dgm:cxn modelId="{8D0E7ACD-401E-486F-8C5F-0E856A6C4227}" type="presParOf" srcId="{A2F8F71C-385A-441E-B762-13DB7AA028AD}" destId="{B8B5AC53-05CF-4B76-AD6D-F1142F7E7F15}" srcOrd="1" destOrd="0" presId="urn:microsoft.com/office/officeart/2005/8/layout/orgChart1"/>
    <dgm:cxn modelId="{C45D06CC-1C55-4C84-A4DE-9F7EE6ADDB83}" type="presParOf" srcId="{49ABA406-A653-47A6-91EE-A46ADCA4910A}" destId="{9E5EC96E-4314-4E88-BFAE-3E2F3654C2A1}" srcOrd="1" destOrd="0" presId="urn:microsoft.com/office/officeart/2005/8/layout/orgChart1"/>
    <dgm:cxn modelId="{8BC3C3CE-1D9F-4D73-83C1-06C2C4A62B9B}" type="presParOf" srcId="{49ABA406-A653-47A6-91EE-A46ADCA4910A}" destId="{CCFECD99-F3C7-4819-85DD-A49171251B02}" srcOrd="2" destOrd="0" presId="urn:microsoft.com/office/officeart/2005/8/layout/orgChart1"/>
    <dgm:cxn modelId="{F297FF10-ECB8-4437-9119-61DBE8B9D468}" type="presParOf" srcId="{A13FEAA9-7501-4DC3-9D9F-5FDB1F8C2DEA}" destId="{5F4CF032-FDAA-4A93-9851-95102F0AA03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D639B7-8E9F-42C9-9946-74AB8CED203D}">
      <dsp:nvSpPr>
        <dsp:cNvPr id="0" name=""/>
        <dsp:cNvSpPr/>
      </dsp:nvSpPr>
      <dsp:spPr>
        <a:xfrm>
          <a:off x="0" y="2340320"/>
          <a:ext cx="4067944" cy="385318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Decreto del 3 novembre 2010 della Presidenza del Consiglio dei Ministri</a:t>
          </a:r>
          <a:endParaRPr lang="it-IT" sz="1400" kern="1200" dirty="0"/>
        </a:p>
      </dsp:txBody>
      <dsp:txXfrm>
        <a:off x="0" y="2340320"/>
        <a:ext cx="4067944" cy="2080717"/>
      </dsp:txXfrm>
    </dsp:sp>
    <dsp:sp modelId="{7D2B6D0B-DE68-43E2-BBA2-7FEB9EF8BC59}">
      <dsp:nvSpPr>
        <dsp:cNvPr id="0" name=""/>
        <dsp:cNvSpPr/>
      </dsp:nvSpPr>
      <dsp:spPr>
        <a:xfrm>
          <a:off x="0" y="3889248"/>
          <a:ext cx="4067944" cy="210242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25400" rIns="14224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La copertura obbligatoria per gli </a:t>
          </a:r>
          <a:r>
            <a:rPr lang="it-IT" sz="2000" b="1" kern="1200" dirty="0" smtClean="0"/>
            <a:t>infortuni</a:t>
          </a:r>
          <a:r>
            <a:rPr lang="it-IT" sz="2000" kern="1200" dirty="0" smtClean="0"/>
            <a:t> (per  lesioni corporali obiettivamente constatabili che abbiano per conseguenza la </a:t>
          </a:r>
          <a:r>
            <a:rPr lang="it-IT" sz="2000" b="1" kern="1200" dirty="0" smtClean="0"/>
            <a:t>morte</a:t>
          </a:r>
          <a:r>
            <a:rPr lang="it-IT" sz="2000" kern="1200" dirty="0" smtClean="0"/>
            <a:t> o </a:t>
          </a:r>
          <a:r>
            <a:rPr lang="it-IT" sz="2000" b="0" kern="1200" dirty="0" smtClean="0"/>
            <a:t>l'</a:t>
          </a:r>
          <a:r>
            <a:rPr lang="it-IT" sz="2000" b="1" kern="1200" dirty="0" smtClean="0"/>
            <a:t>invalidità permanente </a:t>
          </a:r>
          <a:r>
            <a:rPr lang="it-IT" sz="2000" kern="1200" dirty="0" smtClean="0"/>
            <a:t>secondo una apposita </a:t>
          </a:r>
          <a:r>
            <a:rPr lang="it-IT" sz="2000" b="1" kern="1200" dirty="0" smtClean="0"/>
            <a:t>tabella lesioni</a:t>
          </a:r>
          <a:r>
            <a:rPr lang="it-IT" sz="2000" kern="1200" dirty="0" smtClean="0"/>
            <a:t>)</a:t>
          </a:r>
          <a:endParaRPr lang="it-IT" sz="1800" kern="1200" dirty="0"/>
        </a:p>
      </dsp:txBody>
      <dsp:txXfrm>
        <a:off x="0" y="3889248"/>
        <a:ext cx="4067944" cy="2102421"/>
      </dsp:txXfrm>
    </dsp:sp>
    <dsp:sp modelId="{F8E1776E-603A-4D7A-9A07-364776BB5A91}">
      <dsp:nvSpPr>
        <dsp:cNvPr id="0" name=""/>
        <dsp:cNvSpPr/>
      </dsp:nvSpPr>
      <dsp:spPr>
        <a:xfrm rot="10800000">
          <a:off x="0" y="527"/>
          <a:ext cx="4067944" cy="238172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2000" kern="1200" dirty="0" smtClean="0"/>
            <a:t>Articolo 51 Legge 289/2002 </a:t>
          </a:r>
          <a:br>
            <a:rPr lang="it-IT" sz="2000" kern="1200" dirty="0" smtClean="0"/>
          </a:br>
          <a:r>
            <a:rPr lang="it-IT" sz="2000" kern="1200" dirty="0" smtClean="0"/>
            <a:t>(Legge Finanziaria 2003) </a:t>
          </a:r>
          <a:endParaRPr lang="it-IT" sz="2000" kern="1200" dirty="0"/>
        </a:p>
      </dsp:txBody>
      <dsp:txXfrm rot="-10800000">
        <a:off x="0" y="527"/>
        <a:ext cx="4067944" cy="835986"/>
      </dsp:txXfrm>
    </dsp:sp>
    <dsp:sp modelId="{95948758-1E34-4114-A6CD-B26B67496771}">
      <dsp:nvSpPr>
        <dsp:cNvPr id="0" name=""/>
        <dsp:cNvSpPr/>
      </dsp:nvSpPr>
      <dsp:spPr>
        <a:xfrm>
          <a:off x="0" y="753978"/>
          <a:ext cx="4067944" cy="6014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kern="1200" dirty="0" smtClean="0"/>
            <a:t>introduce l’</a:t>
          </a:r>
          <a:r>
            <a:rPr lang="it-IT" sz="1800" b="1" kern="1200" dirty="0" smtClean="0"/>
            <a:t>obbligo</a:t>
          </a:r>
          <a:r>
            <a:rPr lang="it-IT" sz="1800" kern="1200" dirty="0" smtClean="0"/>
            <a:t> di Assicurazione obbligatoria per gli sportivi dilettanti</a:t>
          </a:r>
          <a:endParaRPr lang="it-IT" sz="1800" kern="1200" dirty="0"/>
        </a:p>
      </dsp:txBody>
      <dsp:txXfrm>
        <a:off x="0" y="753978"/>
        <a:ext cx="4067944" cy="6014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CE116D-F267-413C-A9DB-653DCF72F034}">
      <dsp:nvSpPr>
        <dsp:cNvPr id="0" name=""/>
        <dsp:cNvSpPr/>
      </dsp:nvSpPr>
      <dsp:spPr>
        <a:xfrm>
          <a:off x="535" y="443969"/>
          <a:ext cx="1752887" cy="17528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Apertura dell’affiliazione sul TACSI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Tesseramento presidente e tesseramento direttivo</a:t>
          </a:r>
          <a:endParaRPr lang="it-IT" sz="1400" kern="1200" dirty="0"/>
        </a:p>
      </dsp:txBody>
      <dsp:txXfrm>
        <a:off x="257239" y="700673"/>
        <a:ext cx="1239479" cy="1239479"/>
      </dsp:txXfrm>
    </dsp:sp>
    <dsp:sp modelId="{1762DA09-4E77-4E3B-AF5C-53A71183E2C0}">
      <dsp:nvSpPr>
        <dsp:cNvPr id="0" name=""/>
        <dsp:cNvSpPr/>
      </dsp:nvSpPr>
      <dsp:spPr>
        <a:xfrm rot="5400000">
          <a:off x="1898036" y="1088155"/>
          <a:ext cx="613510" cy="46451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C27C015-AEEA-4B6A-979A-18C647268301}">
      <dsp:nvSpPr>
        <dsp:cNvPr id="0" name=""/>
        <dsp:cNvSpPr/>
      </dsp:nvSpPr>
      <dsp:spPr>
        <a:xfrm>
          <a:off x="2629866" y="443969"/>
          <a:ext cx="1752887" cy="17528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b="1" kern="1200" dirty="0" smtClean="0"/>
            <a:t>attiva la </a:t>
          </a:r>
          <a:r>
            <a:rPr lang="it-IT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RC</a:t>
          </a:r>
          <a:r>
            <a:rPr lang="it-IT" sz="1400" b="1" kern="1200" dirty="0" smtClean="0"/>
            <a:t> della società</a:t>
          </a:r>
          <a:endParaRPr lang="it-IT" sz="1400" kern="1200" dirty="0"/>
        </a:p>
      </dsp:txBody>
      <dsp:txXfrm>
        <a:off x="2886570" y="700673"/>
        <a:ext cx="1239479" cy="12394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CE116D-F267-413C-A9DB-653DCF72F034}">
      <dsp:nvSpPr>
        <dsp:cNvPr id="0" name=""/>
        <dsp:cNvSpPr/>
      </dsp:nvSpPr>
      <dsp:spPr>
        <a:xfrm>
          <a:off x="535" y="443969"/>
          <a:ext cx="1752887" cy="17528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Regolarizzare il tesseramento dal giorno prima</a:t>
          </a:r>
          <a:endParaRPr lang="it-IT" sz="1400" kern="1200" dirty="0"/>
        </a:p>
      </dsp:txBody>
      <dsp:txXfrm>
        <a:off x="257239" y="700673"/>
        <a:ext cx="1239479" cy="1239479"/>
      </dsp:txXfrm>
    </dsp:sp>
    <dsp:sp modelId="{1762DA09-4E77-4E3B-AF5C-53A71183E2C0}">
      <dsp:nvSpPr>
        <dsp:cNvPr id="0" name=""/>
        <dsp:cNvSpPr/>
      </dsp:nvSpPr>
      <dsp:spPr>
        <a:xfrm rot="5400000">
          <a:off x="1898036" y="1088155"/>
          <a:ext cx="613510" cy="464515"/>
        </a:xfrm>
        <a:prstGeom prst="triangle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C27C015-AEEA-4B6A-979A-18C647268301}">
      <dsp:nvSpPr>
        <dsp:cNvPr id="0" name=""/>
        <dsp:cNvSpPr/>
      </dsp:nvSpPr>
      <dsp:spPr>
        <a:xfrm>
          <a:off x="2629866" y="443969"/>
          <a:ext cx="1752887" cy="175288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500" b="1" kern="1200" dirty="0" smtClean="0"/>
            <a:t>attiva la </a:t>
          </a:r>
          <a:r>
            <a:rPr lang="it-IT" sz="1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RC e infortuni </a:t>
          </a:r>
          <a:r>
            <a:rPr lang="it-IT" sz="1500" b="1" kern="1200" dirty="0" smtClean="0"/>
            <a:t>per tesserati</a:t>
          </a:r>
          <a:endParaRPr lang="it-IT" sz="1500" kern="1200" dirty="0"/>
        </a:p>
      </dsp:txBody>
      <dsp:txXfrm>
        <a:off x="2886570" y="700673"/>
        <a:ext cx="1239479" cy="12394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2A1F2A-26ED-42AA-B38A-D10F783B9AC0}">
      <dsp:nvSpPr>
        <dsp:cNvPr id="0" name=""/>
        <dsp:cNvSpPr/>
      </dsp:nvSpPr>
      <dsp:spPr>
        <a:xfrm>
          <a:off x="3048000" y="1490482"/>
          <a:ext cx="1668009" cy="5789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489"/>
              </a:lnTo>
              <a:lnTo>
                <a:pt x="1668009" y="289489"/>
              </a:lnTo>
              <a:lnTo>
                <a:pt x="1668009" y="5789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A1882-0BB9-4E55-8EC0-4432447BF059}">
      <dsp:nvSpPr>
        <dsp:cNvPr id="0" name=""/>
        <dsp:cNvSpPr/>
      </dsp:nvSpPr>
      <dsp:spPr>
        <a:xfrm>
          <a:off x="1379990" y="1490482"/>
          <a:ext cx="1668009" cy="578978"/>
        </a:xfrm>
        <a:custGeom>
          <a:avLst/>
          <a:gdLst/>
          <a:ahLst/>
          <a:cxnLst/>
          <a:rect l="0" t="0" r="0" b="0"/>
          <a:pathLst>
            <a:path>
              <a:moveTo>
                <a:pt x="1668009" y="0"/>
              </a:moveTo>
              <a:lnTo>
                <a:pt x="1668009" y="289489"/>
              </a:lnTo>
              <a:lnTo>
                <a:pt x="0" y="289489"/>
              </a:lnTo>
              <a:lnTo>
                <a:pt x="0" y="5789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4CDCE0-AAAD-4EB5-8506-B32EE57E043C}">
      <dsp:nvSpPr>
        <dsp:cNvPr id="0" name=""/>
        <dsp:cNvSpPr/>
      </dsp:nvSpPr>
      <dsp:spPr>
        <a:xfrm>
          <a:off x="1669479" y="111962"/>
          <a:ext cx="2757041" cy="1378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Polizze CSI</a:t>
          </a:r>
          <a:endParaRPr lang="it-IT" sz="3200" kern="1200" dirty="0"/>
        </a:p>
      </dsp:txBody>
      <dsp:txXfrm>
        <a:off x="1669479" y="111962"/>
        <a:ext cx="2757041" cy="1378520"/>
      </dsp:txXfrm>
    </dsp:sp>
    <dsp:sp modelId="{6916BF2C-35CA-4DE9-9249-B2A6A5E46F3C}">
      <dsp:nvSpPr>
        <dsp:cNvPr id="0" name=""/>
        <dsp:cNvSpPr/>
      </dsp:nvSpPr>
      <dsp:spPr>
        <a:xfrm>
          <a:off x="1469" y="2069461"/>
          <a:ext cx="2757041" cy="1378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Responsabilità civile verso terzo</a:t>
          </a:r>
          <a:endParaRPr lang="it-IT" sz="3200" kern="1200" dirty="0"/>
        </a:p>
      </dsp:txBody>
      <dsp:txXfrm>
        <a:off x="1469" y="2069461"/>
        <a:ext cx="2757041" cy="1378520"/>
      </dsp:txXfrm>
    </dsp:sp>
    <dsp:sp modelId="{BE59756F-7039-44A5-9371-EAFADF5B3439}">
      <dsp:nvSpPr>
        <dsp:cNvPr id="0" name=""/>
        <dsp:cNvSpPr/>
      </dsp:nvSpPr>
      <dsp:spPr>
        <a:xfrm>
          <a:off x="3337489" y="2069461"/>
          <a:ext cx="2757041" cy="13785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200" kern="1200" dirty="0" smtClean="0"/>
            <a:t>Infortuni</a:t>
          </a:r>
          <a:endParaRPr lang="it-IT" sz="3200" kern="1200" dirty="0"/>
        </a:p>
      </dsp:txBody>
      <dsp:txXfrm>
        <a:off x="3337489" y="2069461"/>
        <a:ext cx="2757041" cy="13785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F0400-1B12-4D8C-8A68-A93589CD7030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B4DB8-ABEF-4AFD-8595-2F65A4BCD62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9994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B4DB8-ABEF-4AFD-8595-2F65A4BCD629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5724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tangolo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ttangolo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ttangolo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ttangolo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ttangolo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ettangolo arrotondato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ettangolo arrotondato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ttangolo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contenuto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6" name="Segnaposto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27" name="Segnaposto numero diapositiva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  <p:sp>
        <p:nvSpPr>
          <p:cNvPr id="28" name="Segnaposto piè di pagina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tangolo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ttangolo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ttangolo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ttangolo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tangolo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ettangolo arrotondato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ettangolo arrotondato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ttangolo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tangolo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tangolo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ttangolo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ttangolo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ttangolo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94CFD17-985E-448B-AB6C-B326A710F0BA}" type="datetimeFigureOut">
              <a:rPr lang="it-IT" smtClean="0"/>
              <a:t>05/06/2015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it-IT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1D1A7371-8C19-4516-B59F-F0469EFAAB05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0" Type="http://schemas.openxmlformats.org/officeDocument/2006/relationships/diagramLayout" Target="../diagrams/layout3.xml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Le polizze assicurative CSI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Perché, per cosa, per chi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a 3"/>
          <p:cNvGraphicFramePr/>
          <p:nvPr>
            <p:extLst>
              <p:ext uri="{D42A27DB-BD31-4B8C-83A1-F6EECF244321}">
                <p14:modId xmlns:p14="http://schemas.microsoft.com/office/powerpoint/2010/main" val="8914084"/>
              </p:ext>
            </p:extLst>
          </p:nvPr>
        </p:nvGraphicFramePr>
        <p:xfrm>
          <a:off x="1475656" y="1556792"/>
          <a:ext cx="6096000" cy="35599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683568" y="3068960"/>
            <a:ext cx="7772400" cy="1362075"/>
          </a:xfrm>
        </p:spPr>
        <p:txBody>
          <a:bodyPr/>
          <a:lstStyle/>
          <a:p>
            <a:pPr algn="ctr"/>
            <a:r>
              <a:rPr lang="it-IT" sz="7200" dirty="0" smtClean="0">
                <a:solidFill>
                  <a:schemeClr val="tx2"/>
                </a:solidFill>
              </a:rPr>
              <a:t>Responsabilità Civile verso Terzi</a:t>
            </a:r>
            <a:endParaRPr lang="it-IT" sz="7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57200" y="764704"/>
            <a:ext cx="84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L'assicurazione </a:t>
            </a:r>
            <a:r>
              <a:rPr lang="it-IT" dirty="0" smtClean="0"/>
              <a:t>RC viene </a:t>
            </a:r>
            <a:r>
              <a:rPr lang="it-IT" dirty="0"/>
              <a:t>prestata per </a:t>
            </a:r>
            <a:r>
              <a:rPr lang="it-IT" dirty="0" smtClean="0"/>
              <a:t>i seguenti danni e nei seguenti casi: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549897" y="1268760"/>
            <a:ext cx="244827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In che caso assicura?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49897" y="1638092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Per </a:t>
            </a:r>
            <a:r>
              <a:rPr lang="it-IT" dirty="0"/>
              <a:t>danni derivanti dell’</a:t>
            </a:r>
            <a:r>
              <a:rPr lang="it-IT" b="1" dirty="0"/>
              <a:t>attività sportiva, ricreativa, formativa e associativa </a:t>
            </a:r>
            <a:r>
              <a:rPr lang="it-IT" dirty="0"/>
              <a:t>in genere (compresi allenamenti)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Per danni derivanti </a:t>
            </a:r>
            <a:r>
              <a:rPr lang="it-IT" b="1" dirty="0"/>
              <a:t>dall’organizzazione delle suddette attività</a:t>
            </a:r>
            <a:r>
              <a:rPr lang="it-IT" dirty="0"/>
              <a:t> 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549897" y="2681191"/>
            <a:ext cx="216024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 smtClean="0"/>
              <a:t>Che cosa assicura?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549897" y="3050523"/>
            <a:ext cx="82809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it-IT" b="1" dirty="0"/>
              <a:t>morte, lesioni </a:t>
            </a:r>
            <a:r>
              <a:rPr lang="it-IT" b="1" dirty="0" smtClean="0"/>
              <a:t>personali</a:t>
            </a:r>
          </a:p>
          <a:p>
            <a:pPr marL="342900" indent="-342900">
              <a:buFontTx/>
              <a:buChar char="-"/>
            </a:pPr>
            <a:r>
              <a:rPr lang="it-IT" b="1" dirty="0" smtClean="0"/>
              <a:t>distruzione </a:t>
            </a:r>
            <a:r>
              <a:rPr lang="it-IT" b="1" dirty="0"/>
              <a:t>o deterioramento di cose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539552" y="3772344"/>
            <a:ext cx="152251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 smtClean="0"/>
              <a:t>Chi assicura?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539552" y="4141676"/>
            <a:ext cx="82912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tesserati </a:t>
            </a:r>
            <a:r>
              <a:rPr lang="it-IT" dirty="0"/>
              <a:t>CSI per i danni provocati a terzi </a:t>
            </a:r>
            <a:r>
              <a:rPr lang="it-IT" u="sng" dirty="0"/>
              <a:t>non tesserati CSI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/>
              <a:t>I tesserati tra di loro sono considerati terzi </a:t>
            </a:r>
            <a:r>
              <a:rPr lang="it-IT" b="1" dirty="0"/>
              <a:t>limitatamente</a:t>
            </a:r>
            <a:r>
              <a:rPr lang="it-IT" dirty="0"/>
              <a:t> alle lesioni personali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539552" y="5214673"/>
            <a:ext cx="172819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 smtClean="0"/>
              <a:t>Dove assicura?</a:t>
            </a:r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539552" y="5584005"/>
            <a:ext cx="82912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Unione Europea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dirty="0" smtClean="0"/>
              <a:t>Altri stati europei (San Marino, Città </a:t>
            </a:r>
            <a:r>
              <a:rPr lang="it-IT" dirty="0"/>
              <a:t>del </a:t>
            </a:r>
            <a:r>
              <a:rPr lang="it-IT" dirty="0" smtClean="0"/>
              <a:t>Vaticano, Norvegia, Islanda, Repubblica Ceca, Repubblica Slovacca, Ungheria, Andorra, Principato </a:t>
            </a:r>
            <a:r>
              <a:rPr lang="it-IT" dirty="0"/>
              <a:t>di </a:t>
            </a:r>
            <a:r>
              <a:rPr lang="it-IT" dirty="0" smtClean="0"/>
              <a:t>Monaco, Liechtenstein)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9641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 animBg="1"/>
      <p:bldP spid="10" grpId="0"/>
      <p:bldP spid="11" grpId="0" animBg="1"/>
      <p:bldP spid="12" grpId="0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7160" y="836712"/>
            <a:ext cx="2026568" cy="36933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Quanto </a:t>
            </a:r>
            <a:r>
              <a:rPr lang="it-IT" sz="1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assicura?</a:t>
            </a:r>
            <a:endParaRPr lang="it-IT"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730450"/>
              </p:ext>
            </p:extLst>
          </p:nvPr>
        </p:nvGraphicFramePr>
        <p:xfrm>
          <a:off x="35497" y="1484784"/>
          <a:ext cx="1872208" cy="487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Polizza RC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Massimale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Franchigia </a:t>
                      </a:r>
                    </a:p>
                    <a:p>
                      <a:r>
                        <a:rPr lang="it-IT" dirty="0" smtClean="0"/>
                        <a:t>(fissa assoluta)</a:t>
                      </a:r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Esclusioni</a:t>
                      </a:r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 smtClean="0"/>
                    </a:p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Integrativa</a:t>
                      </a:r>
                      <a:r>
                        <a:rPr lang="it-IT" baseline="0" dirty="0" smtClean="0"/>
                        <a:t> </a:t>
                      </a:r>
                    </a:p>
                    <a:p>
                      <a:r>
                        <a:rPr lang="it-IT" sz="1400" baseline="0" dirty="0" smtClean="0"/>
                        <a:t>(solo online e solo per tessere con qualifica dirigente)</a:t>
                      </a:r>
                    </a:p>
                    <a:p>
                      <a:endParaRPr lang="it-IT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452343"/>
              </p:ext>
            </p:extLst>
          </p:nvPr>
        </p:nvGraphicFramePr>
        <p:xfrm>
          <a:off x="1979712" y="1484784"/>
          <a:ext cx="1656184" cy="487344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4"/>
              </a:tblGrid>
              <a:tr h="646713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Tessera</a:t>
                      </a:r>
                      <a:r>
                        <a:rPr lang="it-IT" b="1" baseline="0" dirty="0" smtClean="0"/>
                        <a:t> Ordinaria</a:t>
                      </a:r>
                      <a:endParaRPr lang="it-IT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646713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1.549.000</a:t>
                      </a:r>
                      <a:r>
                        <a:rPr lang="it-IT" b="1" baseline="0" dirty="0" smtClean="0"/>
                        <a:t> €</a:t>
                      </a:r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923876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1.000 €</a:t>
                      </a:r>
                    </a:p>
                    <a:p>
                      <a:pPr algn="ctr"/>
                      <a:endParaRPr lang="it-IT" b="1" dirty="0" smtClean="0"/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1455106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Es. Utilizzo di veicoli a motore</a:t>
                      </a:r>
                    </a:p>
                    <a:p>
                      <a:pPr algn="ctr"/>
                      <a:endParaRPr lang="it-IT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1201039">
                <a:tc>
                  <a:txBody>
                    <a:bodyPr/>
                    <a:lstStyle/>
                    <a:p>
                      <a:r>
                        <a:rPr lang="it-IT" baseline="0" dirty="0" smtClean="0"/>
                        <a:t> </a:t>
                      </a:r>
                      <a:r>
                        <a:rPr lang="it-IT" smtClean="0"/>
                        <a:t>+1.451.000 </a:t>
                      </a:r>
                      <a:r>
                        <a:rPr lang="it-IT" dirty="0" smtClean="0"/>
                        <a:t>€</a:t>
                      </a:r>
                      <a:r>
                        <a:rPr lang="it-IT" baseline="0" dirty="0" smtClean="0"/>
                        <a:t> </a:t>
                      </a:r>
                      <a:endParaRPr lang="it-IT" dirty="0" smtClean="0"/>
                    </a:p>
                    <a:p>
                      <a:r>
                        <a:rPr lang="it-IT" dirty="0" smtClean="0"/>
                        <a:t>=3.000.000</a:t>
                      </a:r>
                      <a:r>
                        <a:rPr lang="it-IT" baseline="0" dirty="0" smtClean="0"/>
                        <a:t> €</a:t>
                      </a:r>
                    </a:p>
                    <a:p>
                      <a:endParaRPr lang="it-IT" sz="1400" b="1" baseline="0" dirty="0" smtClean="0"/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87331"/>
              </p:ext>
            </p:extLst>
          </p:nvPr>
        </p:nvGraphicFramePr>
        <p:xfrm>
          <a:off x="3707904" y="1484784"/>
          <a:ext cx="1888674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8867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Tessere</a:t>
                      </a:r>
                    </a:p>
                    <a:p>
                      <a:pPr algn="ctr"/>
                      <a:r>
                        <a:rPr lang="it-IT" b="1" dirty="0" smtClean="0"/>
                        <a:t>PR,</a:t>
                      </a:r>
                      <a:r>
                        <a:rPr lang="it-IT" b="1" baseline="0" dirty="0" smtClean="0"/>
                        <a:t> CR, SC</a:t>
                      </a:r>
                      <a:endParaRPr lang="it-IT" b="1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€ 516.000</a:t>
                      </a:r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1.000 €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dirty="0" smtClean="0"/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Es. </a:t>
                      </a:r>
                      <a:r>
                        <a:rPr lang="it-IT" dirty="0" err="1" smtClean="0"/>
                        <a:t>Att</a:t>
                      </a:r>
                      <a:r>
                        <a:rPr lang="it-IT" dirty="0" smtClean="0"/>
                        <a:t>. scoutistica, teatro, cinematografi, piscine e tribune </a:t>
                      </a:r>
                      <a:endParaRPr lang="it-IT" b="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85503"/>
              </p:ext>
            </p:extLst>
          </p:nvPr>
        </p:nvGraphicFramePr>
        <p:xfrm>
          <a:off x="5652120" y="1484784"/>
          <a:ext cx="1670750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7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Tessere </a:t>
                      </a:r>
                    </a:p>
                    <a:p>
                      <a:pPr algn="ctr"/>
                      <a:r>
                        <a:rPr lang="it-IT" b="1" dirty="0" smtClean="0"/>
                        <a:t>FS e FX</a:t>
                      </a:r>
                      <a:endParaRPr lang="it-IT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1.549.000</a:t>
                      </a:r>
                      <a:r>
                        <a:rPr lang="it-IT" b="1" baseline="0" dirty="0" smtClean="0"/>
                        <a:t> €</a:t>
                      </a:r>
                      <a:endParaRPr lang="it-IT" b="1" dirty="0" smtClean="0"/>
                    </a:p>
                    <a:p>
                      <a:pPr algn="ctr"/>
                      <a:endParaRPr lang="it-IT" b="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6640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1.000 €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b="1" dirty="0" smtClean="0"/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Es. Utilizzo di veicoli a motore</a:t>
                      </a:r>
                    </a:p>
                    <a:p>
                      <a:pPr algn="ctr"/>
                      <a:endParaRPr lang="it-IT" b="0" dirty="0" smtClean="0"/>
                    </a:p>
                    <a:p>
                      <a:pPr algn="ctr"/>
                      <a:endParaRPr lang="it-IT" b="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780531"/>
              </p:ext>
            </p:extLst>
          </p:nvPr>
        </p:nvGraphicFramePr>
        <p:xfrm>
          <a:off x="7380312" y="1484784"/>
          <a:ext cx="1670754" cy="484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075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Tessera </a:t>
                      </a:r>
                    </a:p>
                    <a:p>
                      <a:pPr algn="ctr"/>
                      <a:r>
                        <a:rPr lang="it-IT" b="1" dirty="0" smtClean="0"/>
                        <a:t>Base</a:t>
                      </a:r>
                      <a:endParaRPr lang="it-IT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1.549.000</a:t>
                      </a:r>
                      <a:r>
                        <a:rPr lang="it-IT" b="1" baseline="0" dirty="0" smtClean="0"/>
                        <a:t> €</a:t>
                      </a:r>
                      <a:endParaRPr lang="it-IT" b="1" dirty="0" smtClean="0"/>
                    </a:p>
                    <a:p>
                      <a:pPr algn="ctr"/>
                      <a:endParaRPr lang="it-IT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b="1" dirty="0" smtClean="0"/>
                        <a:t>1.000 €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b="1" dirty="0" smtClean="0"/>
                    </a:p>
                    <a:p>
                      <a:pPr algn="ctr"/>
                      <a:endParaRPr lang="it-IT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Es. Utilizzo di veicoli a motore</a:t>
                      </a:r>
                    </a:p>
                    <a:p>
                      <a:pPr algn="ctr"/>
                      <a:endParaRPr lang="it-IT" b="0" dirty="0" smtClean="0"/>
                    </a:p>
                    <a:p>
                      <a:pPr algn="ctr"/>
                      <a:endParaRPr lang="it-IT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 smtClean="0"/>
                    </a:p>
                    <a:p>
                      <a:endParaRPr lang="it-IT" b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491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6000" dirty="0" smtClean="0">
                <a:solidFill>
                  <a:schemeClr val="tx2"/>
                </a:solidFill>
              </a:rPr>
              <a:t>Infortuni</a:t>
            </a:r>
            <a:endParaRPr lang="it-IT" sz="6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98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19045" cy="6460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o 12"/>
          <p:cNvGrpSpPr/>
          <p:nvPr/>
        </p:nvGrpSpPr>
        <p:grpSpPr>
          <a:xfrm>
            <a:off x="2699792" y="1700808"/>
            <a:ext cx="1524000" cy="1306497"/>
            <a:chOff x="2987824" y="2132856"/>
            <a:chExt cx="1163960" cy="1018465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2132856"/>
              <a:ext cx="1163960" cy="1018465"/>
            </a:xfrm>
            <a:prstGeom prst="rect">
              <a:avLst/>
            </a:prstGeom>
          </p:spPr>
        </p:pic>
        <p:sp>
          <p:nvSpPr>
            <p:cNvPr id="10" name="CasellaDiTesto 9"/>
            <p:cNvSpPr txBox="1"/>
            <p:nvPr/>
          </p:nvSpPr>
          <p:spPr>
            <a:xfrm>
              <a:off x="3131840" y="2224622"/>
              <a:ext cx="862667" cy="707886"/>
            </a:xfrm>
            <a:custGeom>
              <a:avLst/>
              <a:gdLst>
                <a:gd name="connsiteX0" fmla="*/ 0 w 576064"/>
                <a:gd name="connsiteY0" fmla="*/ 0 h 830997"/>
                <a:gd name="connsiteX1" fmla="*/ 576064 w 576064"/>
                <a:gd name="connsiteY1" fmla="*/ 0 h 830997"/>
                <a:gd name="connsiteX2" fmla="*/ 576064 w 576064"/>
                <a:gd name="connsiteY2" fmla="*/ 830997 h 830997"/>
                <a:gd name="connsiteX3" fmla="*/ 0 w 576064"/>
                <a:gd name="connsiteY3" fmla="*/ 830997 h 830997"/>
                <a:gd name="connsiteX4" fmla="*/ 0 w 576064"/>
                <a:gd name="connsiteY4" fmla="*/ 0 h 830997"/>
                <a:gd name="connsiteX0" fmla="*/ 0 w 698894"/>
                <a:gd name="connsiteY0" fmla="*/ 191069 h 830997"/>
                <a:gd name="connsiteX1" fmla="*/ 698894 w 698894"/>
                <a:gd name="connsiteY1" fmla="*/ 0 h 830997"/>
                <a:gd name="connsiteX2" fmla="*/ 698894 w 698894"/>
                <a:gd name="connsiteY2" fmla="*/ 830997 h 830997"/>
                <a:gd name="connsiteX3" fmla="*/ 122830 w 698894"/>
                <a:gd name="connsiteY3" fmla="*/ 830997 h 830997"/>
                <a:gd name="connsiteX4" fmla="*/ 0 w 698894"/>
                <a:gd name="connsiteY4" fmla="*/ 191069 h 830997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698894 w 862667"/>
                <a:gd name="connsiteY2" fmla="*/ 667224 h 667224"/>
                <a:gd name="connsiteX3" fmla="*/ 122830 w 862667"/>
                <a:gd name="connsiteY3" fmla="*/ 667224 h 667224"/>
                <a:gd name="connsiteX4" fmla="*/ 0 w 862667"/>
                <a:gd name="connsiteY4" fmla="*/ 27296 h 667224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122830 w 862667"/>
                <a:gd name="connsiteY2" fmla="*/ 667224 h 667224"/>
                <a:gd name="connsiteX3" fmla="*/ 0 w 862667"/>
                <a:gd name="connsiteY3" fmla="*/ 27296 h 667224"/>
                <a:gd name="connsiteX0" fmla="*/ 0 w 862667"/>
                <a:gd name="connsiteY0" fmla="*/ 27296 h 790053"/>
                <a:gd name="connsiteX1" fmla="*/ 862667 w 862667"/>
                <a:gd name="connsiteY1" fmla="*/ 0 h 790053"/>
                <a:gd name="connsiteX2" fmla="*/ 436728 w 862667"/>
                <a:gd name="connsiteY2" fmla="*/ 790053 h 790053"/>
                <a:gd name="connsiteX3" fmla="*/ 0 w 862667"/>
                <a:gd name="connsiteY3" fmla="*/ 27296 h 7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67" h="790053">
                  <a:moveTo>
                    <a:pt x="0" y="27296"/>
                  </a:moveTo>
                  <a:lnTo>
                    <a:pt x="862667" y="0"/>
                  </a:lnTo>
                  <a:lnTo>
                    <a:pt x="436728" y="790053"/>
                  </a:lnTo>
                  <a:lnTo>
                    <a:pt x="0" y="2729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it-IT" sz="4000" b="1" dirty="0"/>
            </a:p>
          </p:txBody>
        </p:sp>
      </p:grpSp>
      <p:sp>
        <p:nvSpPr>
          <p:cNvPr id="14" name="CasellaDiTesto 13"/>
          <p:cNvSpPr txBox="1"/>
          <p:nvPr/>
        </p:nvSpPr>
        <p:spPr>
          <a:xfrm>
            <a:off x="2453680" y="3212976"/>
            <a:ext cx="2016224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Arial Black" panose="020B0A04020102020204" pitchFamily="34" charset="0"/>
              </a:rPr>
              <a:t>Definizione di infortunio</a:t>
            </a:r>
            <a:endParaRPr lang="it-IT" dirty="0">
              <a:latin typeface="Arial Black" panose="020B0A04020102020204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724128" y="1616745"/>
            <a:ext cx="3240360" cy="224742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/>
              <a:t>E’ considerato infortunio un </a:t>
            </a:r>
            <a:r>
              <a:rPr lang="it-IT" dirty="0" smtClean="0"/>
              <a:t>evento: 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dovuto </a:t>
            </a:r>
            <a:r>
              <a:rPr lang="it-IT" dirty="0"/>
              <a:t>a causa fortuita, violenta ed </a:t>
            </a:r>
            <a:r>
              <a:rPr lang="it-IT" b="1" dirty="0"/>
              <a:t>esterna</a:t>
            </a:r>
            <a:r>
              <a:rPr lang="it-IT" u="sng" dirty="0"/>
              <a:t>,</a:t>
            </a:r>
            <a:r>
              <a:rPr lang="it-IT" dirty="0"/>
              <a:t> </a:t>
            </a:r>
            <a:endParaRPr lang="it-IT" dirty="0" smtClean="0"/>
          </a:p>
          <a:p>
            <a:pPr marL="285750" indent="-285750">
              <a:buFontTx/>
              <a:buChar char="-"/>
            </a:pPr>
            <a:r>
              <a:rPr lang="it-IT" dirty="0" smtClean="0"/>
              <a:t>che </a:t>
            </a:r>
            <a:r>
              <a:rPr lang="it-IT" dirty="0"/>
              <a:t>produca lesioni fisiche obiettivamente constatabili </a:t>
            </a:r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189136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85192" y="548680"/>
            <a:ext cx="8435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L'assicurazione viene prestata per gli infortuni: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57199" y="1052736"/>
            <a:ext cx="90654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Di chi?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457199" y="1422068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Tesserato CSI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57199" y="1844824"/>
            <a:ext cx="324036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/>
              <a:t>Per quale tipologia di attività?</a:t>
            </a:r>
          </a:p>
        </p:txBody>
      </p:sp>
      <p:sp>
        <p:nvSpPr>
          <p:cNvPr id="10" name="Rettangolo 9"/>
          <p:cNvSpPr/>
          <p:nvPr/>
        </p:nvSpPr>
        <p:spPr>
          <a:xfrm>
            <a:off x="457200" y="2214156"/>
            <a:ext cx="8075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it-IT" dirty="0"/>
              <a:t>Per tutti gli </a:t>
            </a:r>
            <a:r>
              <a:rPr lang="it-IT" b="1" dirty="0"/>
              <a:t>sport</a:t>
            </a:r>
            <a:r>
              <a:rPr lang="it-IT" dirty="0"/>
              <a:t> previsti dal Centro Sportivo Italiano</a:t>
            </a:r>
          </a:p>
          <a:p>
            <a:pPr marL="342900" indent="-342900">
              <a:buFontTx/>
              <a:buChar char="-"/>
            </a:pPr>
            <a:r>
              <a:rPr lang="it-IT" dirty="0"/>
              <a:t>Per le </a:t>
            </a:r>
            <a:r>
              <a:rPr lang="it-IT" b="1" dirty="0"/>
              <a:t>altre attività </a:t>
            </a:r>
            <a:r>
              <a:rPr lang="it-IT" dirty="0"/>
              <a:t>associative, ricreative, sportive </a:t>
            </a:r>
            <a:r>
              <a:rPr lang="it-IT" dirty="0" smtClean="0"/>
              <a:t>ricreative, formative, </a:t>
            </a:r>
            <a:r>
              <a:rPr lang="it-IT" dirty="0"/>
              <a:t>turistiche e culturali in genere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457199" y="3271624"/>
            <a:ext cx="152251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it-IT" dirty="0"/>
              <a:t>In quali </a:t>
            </a:r>
            <a:r>
              <a:rPr lang="it-IT" dirty="0" smtClean="0"/>
              <a:t>casi?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457200" y="3640956"/>
            <a:ext cx="80752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it-IT" b="1" dirty="0"/>
              <a:t>attività</a:t>
            </a:r>
            <a:r>
              <a:rPr lang="it-IT" dirty="0"/>
              <a:t> (eventi, gare, manifestazioni) </a:t>
            </a:r>
            <a:r>
              <a:rPr lang="it-IT" dirty="0" smtClean="0"/>
              <a:t>organizzate </a:t>
            </a:r>
            <a:r>
              <a:rPr lang="it-IT" dirty="0"/>
              <a:t>e </a:t>
            </a:r>
            <a:r>
              <a:rPr lang="it-IT" dirty="0" smtClean="0"/>
              <a:t>promosse </a:t>
            </a:r>
            <a:r>
              <a:rPr lang="it-IT" dirty="0"/>
              <a:t>dal </a:t>
            </a:r>
            <a:r>
              <a:rPr lang="it-IT" dirty="0" smtClean="0"/>
              <a:t>CSI e sue affiliate, purché </a:t>
            </a:r>
            <a:r>
              <a:rPr lang="it-IT" b="1" dirty="0" smtClean="0"/>
              <a:t>calendarizzate</a:t>
            </a:r>
            <a:r>
              <a:rPr lang="it-IT" dirty="0" smtClean="0"/>
              <a:t> </a:t>
            </a:r>
          </a:p>
          <a:p>
            <a:pPr marL="342900" indent="-342900">
              <a:buFontTx/>
              <a:buChar char="-"/>
            </a:pPr>
            <a:r>
              <a:rPr lang="it-IT" b="1" dirty="0" smtClean="0"/>
              <a:t>allenamenti</a:t>
            </a:r>
            <a:r>
              <a:rPr lang="it-IT" dirty="0" smtClean="0"/>
              <a:t> </a:t>
            </a:r>
            <a:r>
              <a:rPr lang="it-IT" dirty="0"/>
              <a:t>e prove, anche se effettuati a titolo di preparazione personale, purché </a:t>
            </a:r>
            <a:r>
              <a:rPr lang="it-IT" dirty="0" smtClean="0"/>
              <a:t>autorizzati </a:t>
            </a:r>
            <a:r>
              <a:rPr lang="it-IT" dirty="0"/>
              <a:t>dalla società sportiva affiliata</a:t>
            </a:r>
          </a:p>
          <a:p>
            <a:pPr marL="342900" indent="-342900">
              <a:buFontTx/>
              <a:buChar char="-"/>
            </a:pPr>
            <a:r>
              <a:rPr lang="it-IT" dirty="0" smtClean="0"/>
              <a:t>attività </a:t>
            </a:r>
            <a:r>
              <a:rPr lang="it-IT" dirty="0"/>
              <a:t>organizzata e promossa da </a:t>
            </a:r>
            <a:r>
              <a:rPr lang="it-IT" b="1" dirty="0"/>
              <a:t>altri enti in collaborazione </a:t>
            </a:r>
            <a:r>
              <a:rPr lang="it-IT" dirty="0"/>
              <a:t>e/o in accordo con il CSI e calendarizzata dal </a:t>
            </a:r>
            <a:r>
              <a:rPr lang="it-IT" dirty="0" smtClean="0"/>
              <a:t>CSI.</a:t>
            </a:r>
            <a:endParaRPr lang="it-IT" dirty="0"/>
          </a:p>
          <a:p>
            <a:pPr marL="342900" indent="-342900">
              <a:buFontTx/>
              <a:buChar char="-"/>
            </a:pPr>
            <a:r>
              <a:rPr lang="it-IT" b="1" dirty="0"/>
              <a:t>viaggi e trasferimenti </a:t>
            </a:r>
            <a:r>
              <a:rPr lang="it-IT" dirty="0"/>
              <a:t>con qualsiasi mezzo effettuati verso e dal luogo di svolgimento delle attività.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457199" y="6002704"/>
            <a:ext cx="90654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Dove</a:t>
            </a:r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457199" y="6372036"/>
            <a:ext cx="1933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/>
              <a:t>In tutto il mondo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7182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9" grpId="0" animBg="1"/>
      <p:bldP spid="10" grpId="0"/>
      <p:bldP spid="11" grpId="0" animBg="1"/>
      <p:bldP spid="12" grpId="0" build="p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504" y="618694"/>
            <a:ext cx="2026568" cy="36933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sz="1800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Quanto </a:t>
            </a:r>
            <a:r>
              <a:rPr lang="it-IT" sz="1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assicura?</a:t>
            </a:r>
            <a:endParaRPr lang="it-IT" sz="1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701849"/>
              </p:ext>
            </p:extLst>
          </p:nvPr>
        </p:nvGraphicFramePr>
        <p:xfrm>
          <a:off x="107504" y="1085693"/>
          <a:ext cx="2524270" cy="57007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9901"/>
                <a:gridCol w="1104369"/>
              </a:tblGrid>
              <a:tr h="1407203">
                <a:tc gridSpan="2">
                  <a:txBody>
                    <a:bodyPr/>
                    <a:lstStyle/>
                    <a:p>
                      <a:pPr algn="ctr"/>
                      <a:r>
                        <a:rPr lang="it-IT" sz="2000" b="1" dirty="0" smtClean="0"/>
                        <a:t>Polizza infortuni</a:t>
                      </a:r>
                      <a:endParaRPr lang="it-IT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sz="1200" dirty="0"/>
                    </a:p>
                  </a:txBody>
                  <a:tcPr/>
                </a:tc>
              </a:tr>
              <a:tr h="517694">
                <a:tc>
                  <a:txBody>
                    <a:bodyPr/>
                    <a:lstStyle/>
                    <a:p>
                      <a:r>
                        <a:rPr lang="it-IT" sz="1400" b="1" dirty="0" smtClean="0"/>
                        <a:t>Morte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/>
                        <a:t>(</a:t>
                      </a:r>
                      <a:r>
                        <a:rPr lang="it-IT" sz="1100" b="1" dirty="0" smtClean="0"/>
                        <a:t>infarto</a:t>
                      </a:r>
                      <a:r>
                        <a:rPr lang="it-IT" sz="1100" dirty="0" smtClean="0"/>
                        <a:t> solo con certificato medico)</a:t>
                      </a:r>
                    </a:p>
                  </a:txBody>
                  <a:tcPr anchor="ctr"/>
                </a:tc>
              </a:tr>
              <a:tr h="604375">
                <a:tc rowSpan="2">
                  <a:txBody>
                    <a:bodyPr/>
                    <a:lstStyle/>
                    <a:p>
                      <a:r>
                        <a:rPr lang="it-IT" sz="1400" b="1" dirty="0" smtClean="0"/>
                        <a:t>Invalidità permanente </a:t>
                      </a:r>
                      <a:r>
                        <a:rPr lang="it-IT" sz="1000" b="0" dirty="0" smtClean="0"/>
                        <a:t>(secondo tabella</a:t>
                      </a:r>
                      <a:r>
                        <a:rPr lang="it-IT" sz="1000" b="0" baseline="0" dirty="0" smtClean="0"/>
                        <a:t> lesioni del decreto)</a:t>
                      </a:r>
                      <a:endParaRPr lang="it-IT" sz="10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Massimale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36238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Franchigia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517694">
                <a:tc rowSpan="2">
                  <a:txBody>
                    <a:bodyPr/>
                    <a:lstStyle/>
                    <a:p>
                      <a:r>
                        <a:rPr lang="it-IT" sz="1400" b="1" dirty="0" smtClean="0"/>
                        <a:t>Rimborso spese</a:t>
                      </a:r>
                      <a:r>
                        <a:rPr lang="it-IT" sz="1400" b="1" baseline="0" dirty="0" smtClean="0"/>
                        <a:t> mediche</a:t>
                      </a:r>
                      <a:endParaRPr lang="it-IT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Massimale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51769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Franchigia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283811">
                <a:tc rowSpan="2">
                  <a:txBody>
                    <a:bodyPr/>
                    <a:lstStyle/>
                    <a:p>
                      <a:r>
                        <a:rPr lang="it-IT" sz="1400" b="1" dirty="0" smtClean="0"/>
                        <a:t>Spese</a:t>
                      </a:r>
                      <a:r>
                        <a:rPr lang="it-IT" sz="1400" b="1" baseline="0" dirty="0" smtClean="0"/>
                        <a:t> </a:t>
                      </a:r>
                      <a:r>
                        <a:rPr lang="it-IT" sz="1400" b="1" baseline="0" dirty="0" err="1" smtClean="0"/>
                        <a:t>odontoiatr</a:t>
                      </a:r>
                      <a:r>
                        <a:rPr lang="it-IT" sz="1400" b="1" baseline="0" dirty="0" smtClean="0"/>
                        <a:t>.</a:t>
                      </a:r>
                      <a:endParaRPr lang="it-IT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Massimale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126157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Franchigia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517694">
                <a:tc rowSpan="3">
                  <a:txBody>
                    <a:bodyPr/>
                    <a:lstStyle/>
                    <a:p>
                      <a:r>
                        <a:rPr lang="it-IT" sz="1400" b="1" dirty="0" smtClean="0"/>
                        <a:t>Diaria da ricovero</a:t>
                      </a:r>
                      <a:endParaRPr lang="it-IT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Diaria 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31061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Massimale</a:t>
                      </a:r>
                      <a:endParaRPr lang="it-IT" sz="1200" b="0" dirty="0"/>
                    </a:p>
                  </a:txBody>
                  <a:tcPr anchor="ctr"/>
                </a:tc>
              </a:tr>
              <a:tr h="31061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Franchigia</a:t>
                      </a:r>
                      <a:endParaRPr lang="it-IT" sz="1200" b="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492951"/>
              </p:ext>
            </p:extLst>
          </p:nvPr>
        </p:nvGraphicFramePr>
        <p:xfrm>
          <a:off x="2699792" y="1099332"/>
          <a:ext cx="3528394" cy="567430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104"/>
                <a:gridCol w="1296145"/>
                <a:gridCol w="1296145"/>
              </a:tblGrid>
              <a:tr h="139390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Tessera</a:t>
                      </a:r>
                      <a:r>
                        <a:rPr lang="it-IT" sz="1200" b="1" baseline="0" dirty="0" smtClean="0"/>
                        <a:t> ordinaria</a:t>
                      </a:r>
                      <a:endParaRPr lang="it-IT" sz="1200" b="1" dirty="0"/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Integrativa 1</a:t>
                      </a:r>
                    </a:p>
                    <a:p>
                      <a:pPr algn="ctr"/>
                      <a:endParaRPr lang="it-IT" sz="12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/>
                        <a:t>Solo in aggiunta a tesser</a:t>
                      </a:r>
                      <a:r>
                        <a:rPr lang="it-IT" sz="1100" baseline="0" dirty="0" smtClean="0"/>
                        <a:t>a ordinaria e online (19 €)</a:t>
                      </a:r>
                      <a:endParaRPr lang="it-IT" sz="1100" dirty="0" smtClean="0"/>
                    </a:p>
                    <a:p>
                      <a:pPr algn="ctr"/>
                      <a:endParaRPr lang="it-IT" sz="1200" dirty="0"/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Integrativa 2</a:t>
                      </a:r>
                    </a:p>
                    <a:p>
                      <a:pPr algn="ctr"/>
                      <a:endParaRPr lang="it-IT" sz="12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/>
                        <a:t>Solo in aggiunta a tesser</a:t>
                      </a:r>
                      <a:r>
                        <a:rPr lang="it-IT" sz="1100" baseline="0" dirty="0" smtClean="0"/>
                        <a:t>a ordinaria e online (31 €)</a:t>
                      </a:r>
                      <a:endParaRPr lang="it-IT" sz="1100" dirty="0" smtClean="0"/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76207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80.000</a:t>
                      </a:r>
                      <a:r>
                        <a:rPr lang="it-IT" sz="1400" b="1" baseline="0" dirty="0" smtClean="0"/>
                        <a:t> </a:t>
                      </a:r>
                    </a:p>
                    <a:p>
                      <a:pPr algn="ctr"/>
                      <a:r>
                        <a:rPr lang="it-IT" sz="1400" b="1" baseline="0" dirty="0" smtClean="0"/>
                        <a:t>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+20.000 €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100.000 €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+40.000 €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120.000</a:t>
                      </a:r>
                      <a:r>
                        <a:rPr lang="it-IT" sz="1400" b="1" baseline="0" dirty="0" smtClean="0"/>
                        <a:t>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38895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80.000 </a:t>
                      </a:r>
                    </a:p>
                    <a:p>
                      <a:pPr algn="ctr"/>
                      <a:r>
                        <a:rPr lang="it-IT" sz="1400" b="1" dirty="0" smtClean="0"/>
                        <a:t>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+20.000 €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100.000 €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+40.000 €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120.000</a:t>
                      </a:r>
                      <a:r>
                        <a:rPr lang="it-IT" sz="1400" b="1" baseline="0" dirty="0" smtClean="0"/>
                        <a:t>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9467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10%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-2%= </a:t>
                      </a:r>
                      <a:r>
                        <a:rPr lang="it-IT" sz="1400" b="1" dirty="0" smtClean="0"/>
                        <a:t>8%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-5%= </a:t>
                      </a:r>
                      <a:r>
                        <a:rPr lang="it-IT" sz="1400" b="1" dirty="0" smtClean="0"/>
                        <a:t>5%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21330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1.500 </a:t>
                      </a:r>
                    </a:p>
                    <a:p>
                      <a:pPr algn="ctr"/>
                      <a:r>
                        <a:rPr lang="it-IT" sz="1400" b="1" dirty="0" smtClean="0"/>
                        <a:t>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+2.500 €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4.000</a:t>
                      </a:r>
                      <a:r>
                        <a:rPr lang="it-IT" sz="1400" b="1" baseline="0" dirty="0" smtClean="0"/>
                        <a:t>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+3.500 €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5.000 €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86044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500 </a:t>
                      </a:r>
                    </a:p>
                    <a:p>
                      <a:pPr algn="ctr"/>
                      <a:r>
                        <a:rPr lang="it-IT" sz="1400" b="1" dirty="0" smtClean="0"/>
                        <a:t>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-200 € 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300</a:t>
                      </a:r>
                      <a:r>
                        <a:rPr lang="it-IT" sz="1400" b="1" baseline="0" dirty="0" smtClean="0"/>
                        <a:t>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-350 €</a:t>
                      </a:r>
                    </a:p>
                    <a:p>
                      <a:pPr algn="ctr"/>
                      <a:r>
                        <a:rPr lang="it-IT" sz="1200" dirty="0" smtClean="0"/>
                        <a:t>= </a:t>
                      </a:r>
                      <a:r>
                        <a:rPr lang="it-IT" sz="1400" b="1" dirty="0" smtClean="0"/>
                        <a:t>150 €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55916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1.000</a:t>
                      </a:r>
                      <a:r>
                        <a:rPr lang="it-IT" sz="1200" b="1" baseline="0" dirty="0" smtClean="0"/>
                        <a:t> </a:t>
                      </a:r>
                      <a:r>
                        <a:rPr lang="it-IT" sz="1200" b="1" dirty="0" smtClean="0"/>
                        <a:t>€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67140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500 €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31504">
                <a:tc>
                  <a:txBody>
                    <a:bodyPr/>
                    <a:lstStyle/>
                    <a:p>
                      <a:pPr algn="ctr"/>
                      <a:r>
                        <a:rPr lang="it-IT" sz="1400" b="1" dirty="0" smtClean="0"/>
                        <a:t>25</a:t>
                      </a:r>
                      <a:r>
                        <a:rPr lang="it-IT" sz="1400" dirty="0" smtClean="0"/>
                        <a:t> </a:t>
                      </a:r>
                      <a:r>
                        <a:rPr lang="it-IT" sz="1200" b="1" dirty="0" smtClean="0"/>
                        <a:t>€/giorno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+50</a:t>
                      </a:r>
                      <a:r>
                        <a:rPr lang="it-IT" sz="1200" baseline="0" dirty="0" smtClean="0"/>
                        <a:t> €= </a:t>
                      </a:r>
                      <a:r>
                        <a:rPr lang="it-IT" sz="1400" b="1" baseline="0" dirty="0" smtClean="0"/>
                        <a:t>75 €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+75 €= </a:t>
                      </a:r>
                      <a:r>
                        <a:rPr lang="it-IT" sz="1400" b="1" dirty="0" smtClean="0"/>
                        <a:t>100 €</a:t>
                      </a:r>
                      <a:endParaRPr lang="it-IT" sz="1400" b="1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28358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60 giorni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291661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5 giorni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smtClean="0"/>
                        <a:t>invariato</a:t>
                      </a:r>
                      <a:endParaRPr lang="it-IT" sz="1200" b="0" dirty="0"/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el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3968968"/>
              </p:ext>
            </p:extLst>
          </p:nvPr>
        </p:nvGraphicFramePr>
        <p:xfrm>
          <a:off x="6300192" y="1096212"/>
          <a:ext cx="840093" cy="2995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0093"/>
              </a:tblGrid>
              <a:tr h="1421000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Tessere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dirty="0" smtClean="0"/>
                        <a:t>PR, </a:t>
                      </a:r>
                      <a:r>
                        <a:rPr lang="it-IT" sz="1200" b="1" baseline="0" dirty="0" smtClean="0"/>
                        <a:t>CR, SC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baseline="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/>
                        <a:t>Solo per attività</a:t>
                      </a:r>
                      <a:r>
                        <a:rPr lang="it-IT" sz="1100" baseline="0" dirty="0" smtClean="0"/>
                        <a:t> di circoli</a:t>
                      </a:r>
                      <a:endParaRPr lang="it-IT" sz="1100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56481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</a:t>
                      </a:r>
                      <a:r>
                        <a:rPr lang="it-IT" sz="1200" b="1" baseline="0" dirty="0" smtClean="0"/>
                        <a:t> €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652366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80.000 €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35755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8%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448901"/>
              </p:ext>
            </p:extLst>
          </p:nvPr>
        </p:nvGraphicFramePr>
        <p:xfrm>
          <a:off x="7212294" y="1096213"/>
          <a:ext cx="840093" cy="2995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0093"/>
              </a:tblGrid>
              <a:tr h="1421000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Tessere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dirty="0" smtClean="0"/>
                        <a:t>FS e FX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dirty="0" smtClean="0"/>
                        <a:t>Solo</a:t>
                      </a:r>
                      <a:r>
                        <a:rPr lang="it-IT" sz="1100" baseline="0" dirty="0" smtClean="0"/>
                        <a:t> per eventi l</a:t>
                      </a:r>
                      <a:r>
                        <a:rPr lang="it-IT" sz="1100" dirty="0" smtClean="0"/>
                        <a:t>imitati nel tempo</a:t>
                      </a:r>
                      <a:endParaRPr lang="it-IT" sz="1200" dirty="0" smtClean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56481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</a:t>
                      </a:r>
                      <a:r>
                        <a:rPr lang="it-IT" sz="1200" b="1" baseline="0" dirty="0" smtClean="0"/>
                        <a:t> €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652366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80.000 €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  <a:tr h="35755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10%</a:t>
                      </a:r>
                      <a:endParaRPr lang="it-IT" sz="1200" b="1" dirty="0"/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916610"/>
              </p:ext>
            </p:extLst>
          </p:nvPr>
        </p:nvGraphicFramePr>
        <p:xfrm>
          <a:off x="8124395" y="1096213"/>
          <a:ext cx="840093" cy="29957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0093"/>
              </a:tblGrid>
              <a:tr h="1421000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Tessera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dirty="0" smtClean="0"/>
                        <a:t>Base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050" dirty="0" smtClean="0"/>
                        <a:t>Solo per attività interne alle strutture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56481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</a:t>
                      </a:r>
                      <a:r>
                        <a:rPr lang="it-IT" sz="1200" b="1" baseline="0" dirty="0" smtClean="0"/>
                        <a:t> €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652366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80.000 €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  <a:tr h="357559">
                <a:tc>
                  <a:txBody>
                    <a:bodyPr/>
                    <a:lstStyle/>
                    <a:p>
                      <a:pPr algn="ctr"/>
                      <a:r>
                        <a:rPr lang="it-IT" sz="1200" b="1" dirty="0" smtClean="0"/>
                        <a:t>10%</a:t>
                      </a:r>
                      <a:endParaRPr lang="it-IT" sz="1200" b="1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630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19045" cy="6460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o 12"/>
          <p:cNvGrpSpPr/>
          <p:nvPr/>
        </p:nvGrpSpPr>
        <p:grpSpPr>
          <a:xfrm>
            <a:off x="2699792" y="1700808"/>
            <a:ext cx="1524000" cy="1306497"/>
            <a:chOff x="2987824" y="2132856"/>
            <a:chExt cx="1163960" cy="1018465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2132856"/>
              <a:ext cx="1163960" cy="1018465"/>
            </a:xfrm>
            <a:prstGeom prst="rect">
              <a:avLst/>
            </a:prstGeom>
          </p:spPr>
        </p:pic>
        <p:sp>
          <p:nvSpPr>
            <p:cNvPr id="10" name="CasellaDiTesto 9"/>
            <p:cNvSpPr txBox="1"/>
            <p:nvPr/>
          </p:nvSpPr>
          <p:spPr>
            <a:xfrm>
              <a:off x="3131840" y="2224622"/>
              <a:ext cx="862667" cy="707886"/>
            </a:xfrm>
            <a:custGeom>
              <a:avLst/>
              <a:gdLst>
                <a:gd name="connsiteX0" fmla="*/ 0 w 576064"/>
                <a:gd name="connsiteY0" fmla="*/ 0 h 830997"/>
                <a:gd name="connsiteX1" fmla="*/ 576064 w 576064"/>
                <a:gd name="connsiteY1" fmla="*/ 0 h 830997"/>
                <a:gd name="connsiteX2" fmla="*/ 576064 w 576064"/>
                <a:gd name="connsiteY2" fmla="*/ 830997 h 830997"/>
                <a:gd name="connsiteX3" fmla="*/ 0 w 576064"/>
                <a:gd name="connsiteY3" fmla="*/ 830997 h 830997"/>
                <a:gd name="connsiteX4" fmla="*/ 0 w 576064"/>
                <a:gd name="connsiteY4" fmla="*/ 0 h 830997"/>
                <a:gd name="connsiteX0" fmla="*/ 0 w 698894"/>
                <a:gd name="connsiteY0" fmla="*/ 191069 h 830997"/>
                <a:gd name="connsiteX1" fmla="*/ 698894 w 698894"/>
                <a:gd name="connsiteY1" fmla="*/ 0 h 830997"/>
                <a:gd name="connsiteX2" fmla="*/ 698894 w 698894"/>
                <a:gd name="connsiteY2" fmla="*/ 830997 h 830997"/>
                <a:gd name="connsiteX3" fmla="*/ 122830 w 698894"/>
                <a:gd name="connsiteY3" fmla="*/ 830997 h 830997"/>
                <a:gd name="connsiteX4" fmla="*/ 0 w 698894"/>
                <a:gd name="connsiteY4" fmla="*/ 191069 h 830997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698894 w 862667"/>
                <a:gd name="connsiteY2" fmla="*/ 667224 h 667224"/>
                <a:gd name="connsiteX3" fmla="*/ 122830 w 862667"/>
                <a:gd name="connsiteY3" fmla="*/ 667224 h 667224"/>
                <a:gd name="connsiteX4" fmla="*/ 0 w 862667"/>
                <a:gd name="connsiteY4" fmla="*/ 27296 h 667224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122830 w 862667"/>
                <a:gd name="connsiteY2" fmla="*/ 667224 h 667224"/>
                <a:gd name="connsiteX3" fmla="*/ 0 w 862667"/>
                <a:gd name="connsiteY3" fmla="*/ 27296 h 667224"/>
                <a:gd name="connsiteX0" fmla="*/ 0 w 862667"/>
                <a:gd name="connsiteY0" fmla="*/ 27296 h 790053"/>
                <a:gd name="connsiteX1" fmla="*/ 862667 w 862667"/>
                <a:gd name="connsiteY1" fmla="*/ 0 h 790053"/>
                <a:gd name="connsiteX2" fmla="*/ 436728 w 862667"/>
                <a:gd name="connsiteY2" fmla="*/ 790053 h 790053"/>
                <a:gd name="connsiteX3" fmla="*/ 0 w 862667"/>
                <a:gd name="connsiteY3" fmla="*/ 27296 h 7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67" h="790053">
                  <a:moveTo>
                    <a:pt x="0" y="27296"/>
                  </a:moveTo>
                  <a:lnTo>
                    <a:pt x="862667" y="0"/>
                  </a:lnTo>
                  <a:lnTo>
                    <a:pt x="436728" y="790053"/>
                  </a:lnTo>
                  <a:lnTo>
                    <a:pt x="0" y="2729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it-IT" sz="4000" b="1" dirty="0"/>
            </a:p>
          </p:txBody>
        </p:sp>
      </p:grpSp>
      <p:sp>
        <p:nvSpPr>
          <p:cNvPr id="14" name="CasellaDiTesto 13"/>
          <p:cNvSpPr txBox="1"/>
          <p:nvPr/>
        </p:nvSpPr>
        <p:spPr>
          <a:xfrm>
            <a:off x="2453680" y="3212976"/>
            <a:ext cx="201622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Arial Black" panose="020B0A04020102020204" pitchFamily="34" charset="0"/>
              </a:rPr>
              <a:t>Rimborsi spese mediche</a:t>
            </a:r>
            <a:endParaRPr lang="it-IT" dirty="0">
              <a:latin typeface="Arial Black" panose="020B0A04020102020204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5549516" y="692696"/>
            <a:ext cx="3240360" cy="5698629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dirty="0" smtClean="0"/>
              <a:t>Le </a:t>
            </a:r>
            <a:r>
              <a:rPr lang="it-IT" dirty="0"/>
              <a:t>cure, i medicinali, i trattamenti fisioterapici e rieducativi sono tutti risarcibili </a:t>
            </a:r>
            <a:r>
              <a:rPr lang="it-IT" sz="2000" b="1" dirty="0"/>
              <a:t>solo</a:t>
            </a:r>
            <a:r>
              <a:rPr lang="it-IT" b="1" dirty="0"/>
              <a:t> se prescritti </a:t>
            </a:r>
            <a:r>
              <a:rPr lang="it-IT" dirty="0"/>
              <a:t>da medici specialistici (medico specialista ortopedico) in forza presso ASL e Ospedali (o comunque presso struttura pubblica</a:t>
            </a:r>
            <a:r>
              <a:rPr lang="it-IT" dirty="0" smtClean="0"/>
              <a:t>);</a:t>
            </a:r>
          </a:p>
          <a:p>
            <a:pPr marL="285750" indent="-285750">
              <a:buFontTx/>
              <a:buChar char="-"/>
            </a:pPr>
            <a:r>
              <a:rPr lang="it-IT" dirty="0" smtClean="0"/>
              <a:t>le </a:t>
            </a:r>
            <a:r>
              <a:rPr lang="it-IT" dirty="0"/>
              <a:t>spese relative alla </a:t>
            </a:r>
            <a:r>
              <a:rPr lang="it-IT" b="1" dirty="0"/>
              <a:t>fisioterapia</a:t>
            </a:r>
            <a:r>
              <a:rPr lang="it-IT" dirty="0"/>
              <a:t> </a:t>
            </a:r>
            <a:r>
              <a:rPr lang="it-IT" dirty="0" smtClean="0"/>
              <a:t>sono rimborsate </a:t>
            </a:r>
            <a:r>
              <a:rPr lang="it-IT" dirty="0"/>
              <a:t>solo </a:t>
            </a:r>
            <a:r>
              <a:rPr lang="it-IT" dirty="0" smtClean="0"/>
              <a:t>se: </a:t>
            </a:r>
          </a:p>
          <a:p>
            <a:pPr marL="742950" lvl="1" indent="-285750">
              <a:buFontTx/>
              <a:buChar char="-"/>
            </a:pPr>
            <a:r>
              <a:rPr lang="it-IT" dirty="0" smtClean="0"/>
              <a:t>necessarie </a:t>
            </a:r>
            <a:r>
              <a:rPr lang="it-IT" dirty="0"/>
              <a:t>da intervento </a:t>
            </a:r>
            <a:r>
              <a:rPr lang="it-IT" dirty="0" smtClean="0"/>
              <a:t>chirurgico</a:t>
            </a:r>
          </a:p>
          <a:p>
            <a:pPr marL="742950" lvl="1" indent="-285750">
              <a:buFontTx/>
              <a:buChar char="-"/>
            </a:pPr>
            <a:r>
              <a:rPr lang="it-IT" dirty="0" smtClean="0"/>
              <a:t>necessarie </a:t>
            </a:r>
            <a:r>
              <a:rPr lang="it-IT" dirty="0"/>
              <a:t>per lesioni  ossee </a:t>
            </a:r>
          </a:p>
        </p:txBody>
      </p:sp>
    </p:spTree>
    <p:extLst>
      <p:ext uri="{BB962C8B-B14F-4D97-AF65-F5344CB8AC3E}">
        <p14:creationId xmlns:p14="http://schemas.microsoft.com/office/powerpoint/2010/main" val="87158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La denuncia di infortunio o RC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Parte 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1113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78024"/>
            <a:ext cx="8229600" cy="1066800"/>
          </a:xfrm>
        </p:spPr>
        <p:txBody>
          <a:bodyPr>
            <a:normAutofit/>
          </a:bodyPr>
          <a:lstStyle/>
          <a:p>
            <a:r>
              <a:rPr lang="it-IT" dirty="0" smtClean="0"/>
              <a:t>La compagnia assicurativa </a:t>
            </a:r>
            <a:endParaRPr lang="it-IT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87363" y="4725144"/>
            <a:ext cx="7569274" cy="95410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2800" dirty="0"/>
              <a:t>Agenzia di Roma – </a:t>
            </a:r>
            <a:r>
              <a:rPr lang="it-IT" sz="2800" dirty="0" smtClean="0"/>
              <a:t>Piazza </a:t>
            </a:r>
            <a:r>
              <a:rPr lang="it-IT" sz="2800" dirty="0"/>
              <a:t>di Spagna</a:t>
            </a:r>
          </a:p>
          <a:p>
            <a:pPr algn="ctr"/>
            <a:r>
              <a:rPr lang="it-IT" sz="2800" dirty="0"/>
              <a:t>V</a:t>
            </a:r>
            <a:r>
              <a:rPr lang="it-IT" sz="2800" dirty="0" smtClean="0"/>
              <a:t>ia </a:t>
            </a:r>
            <a:r>
              <a:rPr lang="it-IT" sz="2800" dirty="0"/>
              <a:t>della </a:t>
            </a:r>
            <a:r>
              <a:rPr lang="it-IT" sz="2800" dirty="0" smtClean="0"/>
              <a:t>Vite n° 5 - </a:t>
            </a:r>
            <a:r>
              <a:rPr lang="it-IT" sz="2800" dirty="0"/>
              <a:t>00187 </a:t>
            </a:r>
            <a:r>
              <a:rPr lang="it-IT" sz="2800" dirty="0" smtClean="0"/>
              <a:t>Roma</a:t>
            </a:r>
            <a:endParaRPr lang="it-IT" sz="2800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2292350"/>
            <a:ext cx="7505700" cy="227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549897" y="908720"/>
            <a:ext cx="244827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Chi fa la denuncia?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49897" y="1278052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Il tesserato direttamente</a:t>
            </a:r>
            <a:endParaRPr lang="it-IT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539552" y="2003355"/>
            <a:ext cx="482453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Che ruolo ha il comitato nella denuncia?</a:t>
            </a:r>
            <a:endParaRPr lang="it-IT" dirty="0"/>
          </a:p>
        </p:txBody>
      </p:sp>
      <p:sp>
        <p:nvSpPr>
          <p:cNvPr id="16" name="Rettangolo 15"/>
          <p:cNvSpPr/>
          <p:nvPr/>
        </p:nvSpPr>
        <p:spPr>
          <a:xfrm>
            <a:off x="539552" y="2372687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Di fatto il comitato </a:t>
            </a:r>
            <a:r>
              <a:rPr lang="it-IT" b="1" dirty="0" smtClean="0"/>
              <a:t>NON</a:t>
            </a:r>
            <a:r>
              <a:rPr lang="it-IT" dirty="0" smtClean="0"/>
              <a:t> ha nessun onere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Può informare il singolo tesserato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Può stampare la tessera associativa da allegare alla denuncia (se il tesserato non ne fosse ancora in possesso)</a:t>
            </a:r>
          </a:p>
        </p:txBody>
      </p:sp>
      <p:sp>
        <p:nvSpPr>
          <p:cNvPr id="17" name="CasellaDiTesto 16"/>
          <p:cNvSpPr txBox="1"/>
          <p:nvPr/>
        </p:nvSpPr>
        <p:spPr>
          <a:xfrm>
            <a:off x="539552" y="3836655"/>
            <a:ext cx="5184576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Che ruolo ha la società sportiva nella denuncia?</a:t>
            </a:r>
            <a:endParaRPr lang="it-IT" dirty="0"/>
          </a:p>
        </p:txBody>
      </p:sp>
      <p:sp>
        <p:nvSpPr>
          <p:cNvPr id="18" name="Rettangolo 17"/>
          <p:cNvSpPr/>
          <p:nvPr/>
        </p:nvSpPr>
        <p:spPr>
          <a:xfrm>
            <a:off x="539552" y="4205987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Può informare il singolo tesserato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Può consegnare copia della tessera associativa da allegare alla denuncia (se il tesserato non ne fosse ancora in possesso)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Deve</a:t>
            </a:r>
            <a:r>
              <a:rPr lang="it-IT" dirty="0" smtClean="0"/>
              <a:t> rilasciare dichiarazioni rispetto alla titolarità organizzativa dell’evento nel quale si è verificato l’infortunio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329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5" grpId="0" animBg="1"/>
      <p:bldP spid="16" grpId="0"/>
      <p:bldP spid="17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189856" y="683404"/>
            <a:ext cx="2581944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Come si fa la denuncia?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131550" y="1052736"/>
            <a:ext cx="45844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Utilizzando gli </a:t>
            </a:r>
            <a:r>
              <a:rPr lang="it-IT" b="1" dirty="0" smtClean="0"/>
              <a:t>appositi moduli</a:t>
            </a:r>
            <a:r>
              <a:rPr lang="it-IT" dirty="0" smtClean="0"/>
              <a:t> di denuncia infortuni o RCT per polizza ordinaria o circoli che si trovano sul sito </a:t>
            </a:r>
            <a:r>
              <a:rPr lang="it-IT" dirty="0" smtClean="0">
                <a:solidFill>
                  <a:srgbClr val="FF0000"/>
                </a:solidFill>
              </a:rPr>
              <a:t>www.csi-net.it</a:t>
            </a:r>
            <a:r>
              <a:rPr lang="it-IT" dirty="0" smtClean="0"/>
              <a:t> nella sezione «tesseramento, affiliazioni, assicurazioni» relativi all’anno sportivo in corso.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Allegando: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Fotocopia </a:t>
            </a:r>
            <a:r>
              <a:rPr lang="it-IT" dirty="0"/>
              <a:t>della </a:t>
            </a:r>
            <a:r>
              <a:rPr lang="it-IT" b="1" dirty="0"/>
              <a:t>tessera CSI</a:t>
            </a:r>
            <a:r>
              <a:rPr lang="it-IT" dirty="0"/>
              <a:t>; </a:t>
            </a:r>
            <a:endParaRPr lang="it-IT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smtClean="0"/>
              <a:t>Proprio </a:t>
            </a:r>
            <a:r>
              <a:rPr lang="it-IT" b="1" dirty="0"/>
              <a:t>recapito telefonico e coordinate bancarie</a:t>
            </a:r>
            <a:r>
              <a:rPr lang="it-IT" dirty="0"/>
              <a:t>; </a:t>
            </a:r>
            <a:endParaRPr lang="it-IT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Documentazione </a:t>
            </a:r>
            <a:r>
              <a:rPr lang="it-IT" b="1" dirty="0"/>
              <a:t>sanitaria </a:t>
            </a:r>
            <a:r>
              <a:rPr lang="it-IT" dirty="0"/>
              <a:t>attestante i danni (in originale); </a:t>
            </a:r>
            <a:endParaRPr lang="it-IT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Documentazione </a:t>
            </a:r>
            <a:r>
              <a:rPr lang="it-IT" b="1" dirty="0"/>
              <a:t>fiscale </a:t>
            </a:r>
            <a:r>
              <a:rPr lang="it-IT" dirty="0"/>
              <a:t>attestante le spese mediche effettivamente sostenute o la richiesta di risarcimento danni da parte del terzo (in originale). </a:t>
            </a:r>
            <a:endParaRPr lang="it-I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Inviando il </a:t>
            </a:r>
            <a:r>
              <a:rPr lang="it-IT" b="1" dirty="0" smtClean="0"/>
              <a:t>certificato di </a:t>
            </a:r>
            <a:r>
              <a:rPr lang="it-IT" b="1" dirty="0"/>
              <a:t>avvenuta </a:t>
            </a:r>
            <a:r>
              <a:rPr lang="it-IT" b="1" dirty="0" smtClean="0"/>
              <a:t>guarigione</a:t>
            </a:r>
            <a:endParaRPr lang="it-IT" b="1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4008" y="1058862"/>
            <a:ext cx="4402832" cy="3522266"/>
          </a:xfrm>
          <a:prstGeom prst="rect">
            <a:avLst/>
          </a:prstGeom>
        </p:spPr>
      </p:pic>
      <p:grpSp>
        <p:nvGrpSpPr>
          <p:cNvPr id="6" name="Gruppo 5"/>
          <p:cNvGrpSpPr/>
          <p:nvPr/>
        </p:nvGrpSpPr>
        <p:grpSpPr>
          <a:xfrm>
            <a:off x="6308149" y="2540561"/>
            <a:ext cx="2265467" cy="720080"/>
            <a:chOff x="6194965" y="4725144"/>
            <a:chExt cx="2265467" cy="720080"/>
          </a:xfrm>
        </p:grpSpPr>
        <p:sp>
          <p:nvSpPr>
            <p:cNvPr id="3" name="Ovale 2"/>
            <p:cNvSpPr/>
            <p:nvPr/>
          </p:nvSpPr>
          <p:spPr>
            <a:xfrm>
              <a:off x="7020272" y="4869160"/>
              <a:ext cx="1440160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Freccia a destra 4"/>
            <p:cNvSpPr/>
            <p:nvPr/>
          </p:nvSpPr>
          <p:spPr>
            <a:xfrm rot="844287">
              <a:off x="6194965" y="4725144"/>
              <a:ext cx="792088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311281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sellaDiTesto 10"/>
          <p:cNvSpPr txBox="1"/>
          <p:nvPr/>
        </p:nvSpPr>
        <p:spPr>
          <a:xfrm>
            <a:off x="323528" y="692696"/>
            <a:ext cx="2581944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Dove si fa la denuncia?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323528" y="1062028"/>
            <a:ext cx="828092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dirty="0" smtClean="0"/>
              <a:t>Il tesserato interessato deve inviare una </a:t>
            </a:r>
            <a:r>
              <a:rPr lang="it-IT" sz="1600" b="1" dirty="0" smtClean="0"/>
              <a:t>raccomandata con ricevuta di ritorno </a:t>
            </a:r>
            <a:r>
              <a:rPr lang="it-IT" sz="1600" dirty="0" smtClean="0"/>
              <a:t>a:</a:t>
            </a:r>
          </a:p>
          <a:p>
            <a:endParaRPr lang="it-IT" sz="1050" dirty="0" smtClean="0"/>
          </a:p>
          <a:p>
            <a:pPr algn="ctr"/>
            <a:r>
              <a:rPr lang="it-IT" dirty="0"/>
              <a:t>Società Cattolica </a:t>
            </a:r>
            <a:r>
              <a:rPr lang="it-IT" dirty="0" smtClean="0"/>
              <a:t>Assicurazioni</a:t>
            </a:r>
          </a:p>
          <a:p>
            <a:pPr algn="ctr"/>
            <a:r>
              <a:rPr lang="it-IT" dirty="0" smtClean="0"/>
              <a:t>Agenzia </a:t>
            </a:r>
            <a:r>
              <a:rPr lang="it-IT" dirty="0"/>
              <a:t>Generale di Roma Piazza di Spagna </a:t>
            </a:r>
            <a:endParaRPr lang="it-IT" dirty="0" smtClean="0"/>
          </a:p>
          <a:p>
            <a:pPr algn="ctr"/>
            <a:r>
              <a:rPr lang="it-IT" dirty="0" smtClean="0"/>
              <a:t>Via </a:t>
            </a:r>
            <a:r>
              <a:rPr lang="it-IT" dirty="0"/>
              <a:t>della </a:t>
            </a:r>
            <a:r>
              <a:rPr lang="it-IT" dirty="0" smtClean="0"/>
              <a:t>Vite n°5 </a:t>
            </a:r>
            <a:r>
              <a:rPr lang="it-IT" dirty="0"/>
              <a:t>- 00187 Roma </a:t>
            </a:r>
            <a:endParaRPr lang="it-IT" dirty="0" smtClean="0"/>
          </a:p>
          <a:p>
            <a:pPr algn="ctr"/>
            <a:r>
              <a:rPr lang="it-IT" dirty="0" smtClean="0"/>
              <a:t>(</a:t>
            </a:r>
            <a:r>
              <a:rPr lang="it-IT" dirty="0" err="1"/>
              <a:t>Tel</a:t>
            </a:r>
            <a:r>
              <a:rPr lang="it-IT" dirty="0"/>
              <a:t>: 06/6792501 - Fax: 06/69799763)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318356" y="3047187"/>
            <a:ext cx="517423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Per informazioni sullo stato della denuncia?</a:t>
            </a:r>
            <a:endParaRPr lang="it-IT" dirty="0"/>
          </a:p>
        </p:txBody>
      </p:sp>
      <p:sp>
        <p:nvSpPr>
          <p:cNvPr id="17" name="Rettangolo 16"/>
          <p:cNvSpPr/>
          <p:nvPr/>
        </p:nvSpPr>
        <p:spPr>
          <a:xfrm>
            <a:off x="287651" y="3508852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Per informazioni sullo stato delle pratiche nonché sulle garanzie assicurative si può utilizzare il seguente indirizzo di posta elettronica: </a:t>
            </a:r>
            <a:endParaRPr lang="it-IT" dirty="0" smtClean="0"/>
          </a:p>
          <a:p>
            <a:endParaRPr lang="it-IT" dirty="0"/>
          </a:p>
          <a:p>
            <a:pPr algn="ctr"/>
            <a:r>
              <a:rPr lang="it-IT" sz="3600" b="1" dirty="0" smtClean="0"/>
              <a:t>csi@cattolica.it</a:t>
            </a:r>
            <a:endParaRPr lang="it-IT" sz="3600" b="1" dirty="0"/>
          </a:p>
        </p:txBody>
      </p:sp>
    </p:spTree>
    <p:extLst>
      <p:ext uri="{BB962C8B-B14F-4D97-AF65-F5344CB8AC3E}">
        <p14:creationId xmlns:p14="http://schemas.microsoft.com/office/powerpoint/2010/main" val="351294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6" grpId="0" animBg="1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323527" y="1043444"/>
            <a:ext cx="517423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Termini e scadenze per presentare la denuncia?</a:t>
            </a:r>
            <a:endParaRPr lang="it-IT" dirty="0"/>
          </a:p>
        </p:txBody>
      </p:sp>
      <p:sp>
        <p:nvSpPr>
          <p:cNvPr id="13" name="Rettangolo 12"/>
          <p:cNvSpPr/>
          <p:nvPr/>
        </p:nvSpPr>
        <p:spPr>
          <a:xfrm>
            <a:off x="323528" y="1599178"/>
            <a:ext cx="828092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u="sng" dirty="0" smtClean="0"/>
              <a:t>In caso di infortunio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b="1" dirty="0" smtClean="0"/>
              <a:t>Entro </a:t>
            </a:r>
            <a:r>
              <a:rPr lang="it-IT" sz="1600" b="1" dirty="0"/>
              <a:t>5 giorni </a:t>
            </a:r>
            <a:r>
              <a:rPr lang="it-IT" sz="1600" dirty="0"/>
              <a:t>dal sinistro o dal momento in cui l'infortunato o i suoi aventi diritto ne abbiano avuto la </a:t>
            </a:r>
            <a:r>
              <a:rPr lang="it-IT" sz="1600" dirty="0" smtClean="0"/>
              <a:t>possibilità. Comunque </a:t>
            </a:r>
            <a:r>
              <a:rPr lang="it-IT" sz="1600" b="1" dirty="0"/>
              <a:t>entro e non oltre i </a:t>
            </a:r>
            <a:r>
              <a:rPr lang="it-IT" sz="1600" b="1" u="sng" dirty="0"/>
              <a:t>45 giorni</a:t>
            </a:r>
            <a:r>
              <a:rPr lang="it-IT" sz="1600" u="sng" dirty="0"/>
              <a:t> </a:t>
            </a:r>
            <a:r>
              <a:rPr lang="it-IT" sz="1600" dirty="0"/>
              <a:t>successivi </a:t>
            </a:r>
            <a:r>
              <a:rPr lang="it-IT" sz="1600" dirty="0" smtClean="0"/>
              <a:t>all'evento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b="1" dirty="0"/>
              <a:t>Il diritto al risarcimento del danno si prescrive in un anno</a:t>
            </a:r>
            <a:r>
              <a:rPr lang="it-IT" sz="1600" dirty="0"/>
              <a:t>: qualora entro tale termine una pratica non venisse liquidata con la proposta di risarcimento o le cure dell'infortunato non siano ancora terminate, l'interessato deve </a:t>
            </a:r>
            <a:r>
              <a:rPr lang="it-IT" sz="1600" b="1" dirty="0"/>
              <a:t>tenerla in vita inviando direttamente alla Compagnia assicuratrice una raccomandata per l'interruzione dei termini di prescrizione</a:t>
            </a:r>
            <a:r>
              <a:rPr lang="it-IT" sz="1600" dirty="0"/>
              <a:t>. </a:t>
            </a:r>
            <a:endParaRPr lang="it-IT" sz="1600" dirty="0" smtClean="0"/>
          </a:p>
          <a:p>
            <a:pPr lvl="1"/>
            <a:endParaRPr lang="it-IT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600" u="sng" dirty="0" smtClean="0"/>
              <a:t>In caso di RC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sz="1600" dirty="0" smtClean="0"/>
              <a:t>l'assicurato </a:t>
            </a:r>
            <a:r>
              <a:rPr lang="it-IT" sz="1600" dirty="0"/>
              <a:t>deve informare la compagnia, a mezzo raccomandata a/r, nel più breve tempo possibile e </a:t>
            </a:r>
            <a:r>
              <a:rPr lang="it-IT" sz="1600" b="1" dirty="0"/>
              <a:t>comunque entro e non oltre un anno dalla </a:t>
            </a:r>
            <a:r>
              <a:rPr lang="it-IT" sz="1600" b="1" dirty="0" smtClean="0"/>
              <a:t>ricezione </a:t>
            </a:r>
            <a:r>
              <a:rPr lang="it-IT" sz="1600" b="1" dirty="0"/>
              <a:t>di ogni e qualsiasi eventuale richiesta di risarcimento avanzata da terzi </a:t>
            </a:r>
            <a:r>
              <a:rPr lang="it-IT" sz="1600" dirty="0"/>
              <a:t>(lettera o atto giudiziario), pena la prescrizione del diritto alla copertura</a:t>
            </a:r>
            <a:r>
              <a:rPr lang="it-IT" sz="1600" dirty="0" smtClean="0"/>
              <a:t>.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95555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Altre polizze CSI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Parte 4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4636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66800"/>
          </a:xfrm>
        </p:spPr>
        <p:txBody>
          <a:bodyPr>
            <a:normAutofit/>
          </a:bodyPr>
          <a:lstStyle/>
          <a:p>
            <a:r>
              <a:rPr lang="it-IT" dirty="0"/>
              <a:t>POLIZZA RCT </a:t>
            </a:r>
            <a:r>
              <a:rPr lang="it-IT" dirty="0" smtClean="0"/>
              <a:t>PER </a:t>
            </a:r>
            <a:r>
              <a:rPr lang="it-IT" b="1" u="sng" dirty="0"/>
              <a:t>SEDI</a:t>
            </a:r>
            <a:r>
              <a:rPr lang="it-IT" dirty="0"/>
              <a:t> COMITATI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549897" y="1881733"/>
            <a:ext cx="1717847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A chi è rivolta?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49897" y="2269321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 smtClean="0"/>
              <a:t>A tutelare i </a:t>
            </a:r>
            <a:r>
              <a:rPr lang="it-IT" dirty="0"/>
              <a:t>locali adibiti a sedi dei Comitati territoriali e regionali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55954" y="3266400"/>
            <a:ext cx="199982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Che cosa copre?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555954" y="3587531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/>
              <a:t>La copertura è a favore dei Comitati civilmente responsabili per i danni  involontariamente cagionati a terzi per morte e lesioni personali e per distruzione o deterioramento di cose, in conseguenza di un fatto accidentale verificatosi nell’ambito dei locali adibiti a </a:t>
            </a:r>
            <a:r>
              <a:rPr lang="it-IT" dirty="0" smtClean="0"/>
              <a:t>sede.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49897" y="5138608"/>
            <a:ext cx="199982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Quanto copre?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549897" y="5507940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/>
              <a:t>Il massimale è pari a Euro </a:t>
            </a:r>
            <a:r>
              <a:rPr lang="it-IT" dirty="0" smtClean="0"/>
              <a:t>3.000.000,00=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829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66800"/>
          </a:xfrm>
        </p:spPr>
        <p:txBody>
          <a:bodyPr>
            <a:normAutofit/>
          </a:bodyPr>
          <a:lstStyle/>
          <a:p>
            <a:r>
              <a:rPr lang="it-IT" dirty="0"/>
              <a:t>POLIZZA </a:t>
            </a:r>
            <a:r>
              <a:rPr lang="it-IT" b="1" u="sng" dirty="0"/>
              <a:t>SPESE </a:t>
            </a:r>
            <a:r>
              <a:rPr lang="it-IT" b="1" u="sng" dirty="0" smtClean="0"/>
              <a:t>LEGALI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49897" y="1881733"/>
            <a:ext cx="1717847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A chi è rivolta?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549897" y="2269321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 smtClean="0"/>
              <a:t>Presidenti e vicepresidenti territoriali e regionali CSI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55954" y="3266400"/>
            <a:ext cx="199982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Che cosa copre?</a:t>
            </a:r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555954" y="3645024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 smtClean="0"/>
              <a:t>Spese </a:t>
            </a:r>
            <a:r>
              <a:rPr lang="it-IT" dirty="0"/>
              <a:t>per assistenza giudiziale e stragiudiziale conseguente al verificarsi di un sinistro nell’ambito dell’attività del comitato e relativa ad esempio a richiesta risarcimento </a:t>
            </a:r>
            <a:r>
              <a:rPr lang="it-IT" dirty="0" smtClean="0"/>
              <a:t>danni.</a:t>
            </a:r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49897" y="5138608"/>
            <a:ext cx="1999822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Quanto copre?</a:t>
            </a:r>
            <a:endParaRPr lang="it-IT" dirty="0"/>
          </a:p>
        </p:txBody>
      </p:sp>
      <p:sp>
        <p:nvSpPr>
          <p:cNvPr id="11" name="Rettangolo 10"/>
          <p:cNvSpPr/>
          <p:nvPr/>
        </p:nvSpPr>
        <p:spPr>
          <a:xfrm>
            <a:off x="549897" y="5507940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it-IT" dirty="0"/>
              <a:t>Il massimale è pari a Euro </a:t>
            </a:r>
            <a:r>
              <a:rPr lang="it-IT" dirty="0" smtClean="0"/>
              <a:t>10.000,00= all’anno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6049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Ufficio giuridico </a:t>
            </a:r>
            <a:br>
              <a:rPr lang="it-IT" dirty="0" smtClean="0"/>
            </a:br>
            <a:r>
              <a:rPr lang="it-IT" dirty="0" smtClean="0"/>
              <a:t>Presidenza nazionale </a:t>
            </a:r>
            <a:br>
              <a:rPr lang="it-IT" dirty="0" smtClean="0"/>
            </a:br>
            <a:r>
              <a:rPr lang="it-IT" dirty="0" smtClean="0"/>
              <a:t>Centro Sportivo Italiano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Paola Metalli</a:t>
            </a:r>
          </a:p>
          <a:p>
            <a:r>
              <a:rPr lang="it-IT" dirty="0" smtClean="0"/>
              <a:t>giuridico@csi-net.it</a:t>
            </a:r>
          </a:p>
          <a:p>
            <a:r>
              <a:rPr lang="it-IT" dirty="0" smtClean="0"/>
              <a:t>Tel. 06 68404573 </a:t>
            </a:r>
          </a:p>
        </p:txBody>
      </p:sp>
    </p:spTree>
    <p:extLst>
      <p:ext uri="{BB962C8B-B14F-4D97-AF65-F5344CB8AC3E}">
        <p14:creationId xmlns:p14="http://schemas.microsoft.com/office/powerpoint/2010/main" val="428952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Le polizze assicurative CSI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Perché, per cosa, per chi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0479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Traccia dell’intervento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Perché </a:t>
            </a:r>
            <a:r>
              <a:rPr lang="it-IT" dirty="0" smtClean="0"/>
              <a:t>dobbiamo avere una polizza assicurativa legata alla tessera</a:t>
            </a:r>
          </a:p>
          <a:p>
            <a:r>
              <a:rPr lang="it-IT" b="1" dirty="0" smtClean="0">
                <a:solidFill>
                  <a:srgbClr val="FF0000"/>
                </a:solidFill>
              </a:rPr>
              <a:t>Come, a chi e a che cosa </a:t>
            </a:r>
            <a:r>
              <a:rPr lang="it-IT" dirty="0" smtClean="0"/>
              <a:t>rispondono le polizze assicurative legate alle varie tipologie di tessere</a:t>
            </a:r>
          </a:p>
          <a:p>
            <a:r>
              <a:rPr lang="it-IT" dirty="0" smtClean="0"/>
              <a:t>La </a:t>
            </a:r>
            <a:r>
              <a:rPr lang="it-IT" b="1" dirty="0" smtClean="0">
                <a:solidFill>
                  <a:srgbClr val="FF0000"/>
                </a:solidFill>
              </a:rPr>
              <a:t>denuncia</a:t>
            </a:r>
            <a:r>
              <a:rPr lang="it-IT" dirty="0" smtClean="0"/>
              <a:t> infortuni o RC</a:t>
            </a:r>
          </a:p>
          <a:p>
            <a:r>
              <a:rPr lang="it-IT" dirty="0" smtClean="0"/>
              <a:t>Altre polizze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970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Perché avere una polizza assicurativa legata alla tessera?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Parte 1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6061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060"/>
            <a:ext cx="9119045" cy="6460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o 12"/>
          <p:cNvGrpSpPr/>
          <p:nvPr/>
        </p:nvGrpSpPr>
        <p:grpSpPr>
          <a:xfrm>
            <a:off x="2699792" y="1700808"/>
            <a:ext cx="1524000" cy="1306497"/>
            <a:chOff x="2987824" y="2132856"/>
            <a:chExt cx="1163960" cy="1018465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2132856"/>
              <a:ext cx="1163960" cy="1018465"/>
            </a:xfrm>
            <a:prstGeom prst="rect">
              <a:avLst/>
            </a:prstGeom>
          </p:spPr>
        </p:pic>
        <p:sp>
          <p:nvSpPr>
            <p:cNvPr id="10" name="CasellaDiTesto 9"/>
            <p:cNvSpPr txBox="1"/>
            <p:nvPr/>
          </p:nvSpPr>
          <p:spPr>
            <a:xfrm>
              <a:off x="3131840" y="2224622"/>
              <a:ext cx="862667" cy="707886"/>
            </a:xfrm>
            <a:custGeom>
              <a:avLst/>
              <a:gdLst>
                <a:gd name="connsiteX0" fmla="*/ 0 w 576064"/>
                <a:gd name="connsiteY0" fmla="*/ 0 h 830997"/>
                <a:gd name="connsiteX1" fmla="*/ 576064 w 576064"/>
                <a:gd name="connsiteY1" fmla="*/ 0 h 830997"/>
                <a:gd name="connsiteX2" fmla="*/ 576064 w 576064"/>
                <a:gd name="connsiteY2" fmla="*/ 830997 h 830997"/>
                <a:gd name="connsiteX3" fmla="*/ 0 w 576064"/>
                <a:gd name="connsiteY3" fmla="*/ 830997 h 830997"/>
                <a:gd name="connsiteX4" fmla="*/ 0 w 576064"/>
                <a:gd name="connsiteY4" fmla="*/ 0 h 830997"/>
                <a:gd name="connsiteX0" fmla="*/ 0 w 698894"/>
                <a:gd name="connsiteY0" fmla="*/ 191069 h 830997"/>
                <a:gd name="connsiteX1" fmla="*/ 698894 w 698894"/>
                <a:gd name="connsiteY1" fmla="*/ 0 h 830997"/>
                <a:gd name="connsiteX2" fmla="*/ 698894 w 698894"/>
                <a:gd name="connsiteY2" fmla="*/ 830997 h 830997"/>
                <a:gd name="connsiteX3" fmla="*/ 122830 w 698894"/>
                <a:gd name="connsiteY3" fmla="*/ 830997 h 830997"/>
                <a:gd name="connsiteX4" fmla="*/ 0 w 698894"/>
                <a:gd name="connsiteY4" fmla="*/ 191069 h 830997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698894 w 862667"/>
                <a:gd name="connsiteY2" fmla="*/ 667224 h 667224"/>
                <a:gd name="connsiteX3" fmla="*/ 122830 w 862667"/>
                <a:gd name="connsiteY3" fmla="*/ 667224 h 667224"/>
                <a:gd name="connsiteX4" fmla="*/ 0 w 862667"/>
                <a:gd name="connsiteY4" fmla="*/ 27296 h 667224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122830 w 862667"/>
                <a:gd name="connsiteY2" fmla="*/ 667224 h 667224"/>
                <a:gd name="connsiteX3" fmla="*/ 0 w 862667"/>
                <a:gd name="connsiteY3" fmla="*/ 27296 h 667224"/>
                <a:gd name="connsiteX0" fmla="*/ 0 w 862667"/>
                <a:gd name="connsiteY0" fmla="*/ 27296 h 790053"/>
                <a:gd name="connsiteX1" fmla="*/ 862667 w 862667"/>
                <a:gd name="connsiteY1" fmla="*/ 0 h 790053"/>
                <a:gd name="connsiteX2" fmla="*/ 436728 w 862667"/>
                <a:gd name="connsiteY2" fmla="*/ 790053 h 790053"/>
                <a:gd name="connsiteX3" fmla="*/ 0 w 862667"/>
                <a:gd name="connsiteY3" fmla="*/ 27296 h 7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67" h="790053">
                  <a:moveTo>
                    <a:pt x="0" y="27296"/>
                  </a:moveTo>
                  <a:lnTo>
                    <a:pt x="862667" y="0"/>
                  </a:lnTo>
                  <a:lnTo>
                    <a:pt x="436728" y="790053"/>
                  </a:lnTo>
                  <a:lnTo>
                    <a:pt x="0" y="2729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it-IT" sz="4000" b="1" dirty="0"/>
            </a:p>
          </p:txBody>
        </p:sp>
      </p:grpSp>
      <p:sp>
        <p:nvSpPr>
          <p:cNvPr id="11" name="CasellaDiTesto 10"/>
          <p:cNvSpPr txBox="1"/>
          <p:nvPr/>
        </p:nvSpPr>
        <p:spPr>
          <a:xfrm>
            <a:off x="2759356" y="3125023"/>
            <a:ext cx="1404871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Arial Black" panose="020B0A04020102020204" pitchFamily="34" charset="0"/>
              </a:rPr>
              <a:t>obbligo di legge</a:t>
            </a:r>
            <a:endParaRPr lang="it-IT" dirty="0">
              <a:latin typeface="Arial Black" panose="020B0A04020102020204" pitchFamily="34" charset="0"/>
            </a:endParaRPr>
          </a:p>
        </p:txBody>
      </p:sp>
      <p:graphicFrame>
        <p:nvGraphicFramePr>
          <p:cNvPr id="12" name="Diagramma 11"/>
          <p:cNvGraphicFramePr/>
          <p:nvPr>
            <p:extLst>
              <p:ext uri="{D42A27DB-BD31-4B8C-83A1-F6EECF244321}">
                <p14:modId xmlns:p14="http://schemas.microsoft.com/office/powerpoint/2010/main" val="474757444"/>
              </p:ext>
            </p:extLst>
          </p:nvPr>
        </p:nvGraphicFramePr>
        <p:xfrm>
          <a:off x="4716016" y="475858"/>
          <a:ext cx="4067944" cy="6193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7690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8E1776E-603A-4D7A-9A07-364776BB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F8E1776E-603A-4D7A-9A07-364776BB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F8E1776E-603A-4D7A-9A07-364776BB5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5948758-1E34-4114-A6CD-B26B67496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graphicEl>
                                              <a:dgm id="{95948758-1E34-4114-A6CD-B26B67496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graphicEl>
                                              <a:dgm id="{95948758-1E34-4114-A6CD-B26B67496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2D639B7-8E9F-42C9-9946-74AB8CED2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graphicEl>
                                              <a:dgm id="{62D639B7-8E9F-42C9-9946-74AB8CED2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graphicEl>
                                              <a:dgm id="{62D639B7-8E9F-42C9-9946-74AB8CED20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D2B6D0B-DE68-43E2-BBA2-7FEB9EF8BC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graphicEl>
                                              <a:dgm id="{7D2B6D0B-DE68-43E2-BBA2-7FEB9EF8BC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graphicEl>
                                              <a:dgm id="{7D2B6D0B-DE68-43E2-BBA2-7FEB9EF8BC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1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Decreto legge sull’Assicurazione obbligatoria</a:t>
            </a:r>
            <a:endParaRPr lang="it-IT" dirty="0"/>
          </a:p>
        </p:txBody>
      </p:sp>
      <p:grpSp>
        <p:nvGrpSpPr>
          <p:cNvPr id="10" name="Gruppo 9"/>
          <p:cNvGrpSpPr/>
          <p:nvPr/>
        </p:nvGrpSpPr>
        <p:grpSpPr>
          <a:xfrm>
            <a:off x="112518" y="1857598"/>
            <a:ext cx="8779962" cy="923330"/>
            <a:chOff x="280050" y="1943306"/>
            <a:chExt cx="5417364" cy="923330"/>
          </a:xfrm>
        </p:grpSpPr>
        <p:sp>
          <p:nvSpPr>
            <p:cNvPr id="15361" name="Rectangle 1"/>
            <p:cNvSpPr>
              <a:spLocks noChangeArrowheads="1"/>
            </p:cNvSpPr>
            <p:nvPr/>
          </p:nvSpPr>
          <p:spPr bwMode="auto">
            <a:xfrm>
              <a:off x="715047" y="2156663"/>
              <a:ext cx="4982367" cy="707886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20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I soggetti obbligati </a:t>
              </a:r>
              <a:r>
                <a:rPr kumimoji="0" lang="it-IT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sono le Federazioni, gli</a:t>
              </a:r>
              <a:r>
                <a:rPr kumimoji="0" lang="it-IT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it-IT" sz="2000" b="1" i="0" u="none" strike="noStrike" cap="none" normalizeH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Enti di Promozione Sportiva</a:t>
              </a:r>
              <a:r>
                <a:rPr kumimoji="0" lang="it-IT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e le Discipline associate riconosciute dal CONI</a:t>
              </a:r>
              <a:endParaRPr kumimoji="0" lang="it-IT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ttangolo 6"/>
            <p:cNvSpPr/>
            <p:nvPr/>
          </p:nvSpPr>
          <p:spPr>
            <a:xfrm rot="761647">
              <a:off x="280050" y="1943306"/>
              <a:ext cx="5245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1</a:t>
              </a:r>
              <a:endParaRPr lang="it-IT" sz="5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11" name="Gruppo 10"/>
          <p:cNvGrpSpPr/>
          <p:nvPr/>
        </p:nvGrpSpPr>
        <p:grpSpPr>
          <a:xfrm>
            <a:off x="21457" y="2996952"/>
            <a:ext cx="8871024" cy="1508105"/>
            <a:chOff x="232762" y="3339567"/>
            <a:chExt cx="5499495" cy="1508105"/>
          </a:xfrm>
        </p:grpSpPr>
        <p:sp>
          <p:nvSpPr>
            <p:cNvPr id="5" name="Rectangle 1"/>
            <p:cNvSpPr>
              <a:spLocks noChangeArrowheads="1"/>
            </p:cNvSpPr>
            <p:nvPr/>
          </p:nvSpPr>
          <p:spPr bwMode="auto">
            <a:xfrm>
              <a:off x="746708" y="3339567"/>
              <a:ext cx="4985549" cy="1508105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20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I soggetti assicurati </a:t>
              </a:r>
              <a:r>
                <a:rPr kumimoji="0" lang="it-IT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sono i </a:t>
              </a:r>
              <a:r>
                <a:rPr kumimoji="0" lang="it-IT" sz="2000" b="1" i="0" u="none" strike="noStrike" cap="none" normalizeH="0" baseline="0" dirty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tesserati</a:t>
              </a:r>
              <a:r>
                <a:rPr kumimoji="0" lang="it-IT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:</a:t>
              </a:r>
              <a:r>
                <a:rPr kumimoji="0" lang="it-IT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dirty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gli atleti tesserati che svolgono attività sportiva a titolo agonistico, non agonistico, amatoriale o ludico;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dirty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i dirigenti  tesserati;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it-IT" dirty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i tecnici  </a:t>
              </a:r>
              <a:r>
                <a:rPr lang="it-IT" dirty="0" smtClean="0">
                  <a:latin typeface="Arial" pitchFamily="34" charset="0"/>
                  <a:ea typeface="Times New Roman" pitchFamily="18" charset="0"/>
                  <a:cs typeface="Arial" pitchFamily="34" charset="0"/>
                </a:rPr>
                <a:t>tesserati</a:t>
              </a:r>
              <a:endParaRPr kumimoji="0" lang="it-I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ttangolo 7"/>
            <p:cNvSpPr/>
            <p:nvPr/>
          </p:nvSpPr>
          <p:spPr>
            <a:xfrm rot="761647">
              <a:off x="232762" y="3539445"/>
              <a:ext cx="6190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2</a:t>
              </a:r>
              <a:endParaRPr lang="it-IT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12" name="Gruppo 11"/>
          <p:cNvGrpSpPr/>
          <p:nvPr/>
        </p:nvGrpSpPr>
        <p:grpSpPr>
          <a:xfrm>
            <a:off x="51963" y="4714111"/>
            <a:ext cx="8840517" cy="1785104"/>
            <a:chOff x="105936" y="4807313"/>
            <a:chExt cx="5664329" cy="1785104"/>
          </a:xfrm>
        </p:grpSpPr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617567" y="4807313"/>
              <a:ext cx="5152698" cy="1785104"/>
            </a:xfrm>
            <a:prstGeom prst="rect">
              <a:avLst/>
            </a:prstGeom>
            <a:noFill/>
            <a:ln w="9525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t-IT" sz="2000" b="0" i="0" u="sng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Le garanzie minime </a:t>
              </a:r>
              <a:r>
                <a:rPr kumimoji="0" lang="it-IT" sz="20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sono: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it-IT" b="1" dirty="0">
                  <a:solidFill>
                    <a:schemeClr val="tx2"/>
                  </a:solidFill>
                </a:rPr>
                <a:t>Invalidità permanente </a:t>
              </a:r>
              <a:r>
                <a:rPr lang="it-IT" dirty="0" smtClean="0"/>
                <a:t>secondo una TABELLA LESIONI con massimale di € </a:t>
              </a:r>
              <a:r>
                <a:rPr lang="it-IT" dirty="0"/>
                <a:t>80.000,00  </a:t>
              </a:r>
              <a:r>
                <a:rPr lang="it-IT" dirty="0" smtClean="0"/>
                <a:t>e franchigia dell’10%</a:t>
              </a:r>
              <a:endParaRPr lang="it-IT" dirty="0"/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it-IT" b="1" dirty="0" smtClean="0">
                  <a:solidFill>
                    <a:schemeClr val="tx2"/>
                  </a:solidFill>
                </a:rPr>
                <a:t>Morte</a:t>
              </a:r>
              <a:r>
                <a:rPr lang="it-IT" dirty="0"/>
                <a:t>: € 80.000,00. </a:t>
              </a:r>
              <a:endParaRPr lang="it-IT" dirty="0" smtClean="0"/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it-IT" dirty="0" smtClean="0"/>
                <a:t>E</a:t>
              </a:r>
              <a:r>
                <a:rPr lang="it-IT" dirty="0"/>
                <a:t>’ previsto il </a:t>
              </a:r>
              <a:r>
                <a:rPr lang="it-IT" b="1" dirty="0">
                  <a:solidFill>
                    <a:schemeClr val="tx2"/>
                  </a:solidFill>
                </a:rPr>
                <a:t>rischio in itinere </a:t>
              </a:r>
              <a:r>
                <a:rPr lang="it-IT" dirty="0"/>
                <a:t>in occasione dei </a:t>
              </a:r>
              <a:r>
                <a:rPr lang="it-IT" dirty="0" smtClean="0"/>
                <a:t>trasferimenti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it-IT" dirty="0" smtClean="0"/>
                <a:t>No a limiti </a:t>
              </a:r>
              <a:r>
                <a:rPr lang="it-IT" dirty="0"/>
                <a:t>di età</a:t>
              </a:r>
              <a:r>
                <a:rPr lang="it-IT" dirty="0" smtClean="0"/>
                <a:t>.</a:t>
              </a:r>
              <a:endParaRPr kumimoji="0" lang="it-IT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ettangolo 8"/>
            <p:cNvSpPr/>
            <p:nvPr/>
          </p:nvSpPr>
          <p:spPr>
            <a:xfrm rot="761647">
              <a:off x="105936" y="4948506"/>
              <a:ext cx="680228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it-IT" sz="5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3</a:t>
              </a:r>
              <a:endParaRPr lang="it-IT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19045" cy="6460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o 12"/>
          <p:cNvGrpSpPr/>
          <p:nvPr/>
        </p:nvGrpSpPr>
        <p:grpSpPr>
          <a:xfrm>
            <a:off x="2699792" y="1700808"/>
            <a:ext cx="1524000" cy="1306497"/>
            <a:chOff x="2987824" y="2132856"/>
            <a:chExt cx="1163960" cy="1018465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2132856"/>
              <a:ext cx="1163960" cy="1018465"/>
            </a:xfrm>
            <a:prstGeom prst="rect">
              <a:avLst/>
            </a:prstGeom>
          </p:spPr>
        </p:pic>
        <p:sp>
          <p:nvSpPr>
            <p:cNvPr id="10" name="CasellaDiTesto 9"/>
            <p:cNvSpPr txBox="1"/>
            <p:nvPr/>
          </p:nvSpPr>
          <p:spPr>
            <a:xfrm>
              <a:off x="3131840" y="2224622"/>
              <a:ext cx="862667" cy="707886"/>
            </a:xfrm>
            <a:custGeom>
              <a:avLst/>
              <a:gdLst>
                <a:gd name="connsiteX0" fmla="*/ 0 w 576064"/>
                <a:gd name="connsiteY0" fmla="*/ 0 h 830997"/>
                <a:gd name="connsiteX1" fmla="*/ 576064 w 576064"/>
                <a:gd name="connsiteY1" fmla="*/ 0 h 830997"/>
                <a:gd name="connsiteX2" fmla="*/ 576064 w 576064"/>
                <a:gd name="connsiteY2" fmla="*/ 830997 h 830997"/>
                <a:gd name="connsiteX3" fmla="*/ 0 w 576064"/>
                <a:gd name="connsiteY3" fmla="*/ 830997 h 830997"/>
                <a:gd name="connsiteX4" fmla="*/ 0 w 576064"/>
                <a:gd name="connsiteY4" fmla="*/ 0 h 830997"/>
                <a:gd name="connsiteX0" fmla="*/ 0 w 698894"/>
                <a:gd name="connsiteY0" fmla="*/ 191069 h 830997"/>
                <a:gd name="connsiteX1" fmla="*/ 698894 w 698894"/>
                <a:gd name="connsiteY1" fmla="*/ 0 h 830997"/>
                <a:gd name="connsiteX2" fmla="*/ 698894 w 698894"/>
                <a:gd name="connsiteY2" fmla="*/ 830997 h 830997"/>
                <a:gd name="connsiteX3" fmla="*/ 122830 w 698894"/>
                <a:gd name="connsiteY3" fmla="*/ 830997 h 830997"/>
                <a:gd name="connsiteX4" fmla="*/ 0 w 698894"/>
                <a:gd name="connsiteY4" fmla="*/ 191069 h 830997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698894 w 862667"/>
                <a:gd name="connsiteY2" fmla="*/ 667224 h 667224"/>
                <a:gd name="connsiteX3" fmla="*/ 122830 w 862667"/>
                <a:gd name="connsiteY3" fmla="*/ 667224 h 667224"/>
                <a:gd name="connsiteX4" fmla="*/ 0 w 862667"/>
                <a:gd name="connsiteY4" fmla="*/ 27296 h 667224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122830 w 862667"/>
                <a:gd name="connsiteY2" fmla="*/ 667224 h 667224"/>
                <a:gd name="connsiteX3" fmla="*/ 0 w 862667"/>
                <a:gd name="connsiteY3" fmla="*/ 27296 h 667224"/>
                <a:gd name="connsiteX0" fmla="*/ 0 w 862667"/>
                <a:gd name="connsiteY0" fmla="*/ 27296 h 790053"/>
                <a:gd name="connsiteX1" fmla="*/ 862667 w 862667"/>
                <a:gd name="connsiteY1" fmla="*/ 0 h 790053"/>
                <a:gd name="connsiteX2" fmla="*/ 436728 w 862667"/>
                <a:gd name="connsiteY2" fmla="*/ 790053 h 790053"/>
                <a:gd name="connsiteX3" fmla="*/ 0 w 862667"/>
                <a:gd name="connsiteY3" fmla="*/ 27296 h 7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67" h="790053">
                  <a:moveTo>
                    <a:pt x="0" y="27296"/>
                  </a:moveTo>
                  <a:lnTo>
                    <a:pt x="862667" y="0"/>
                  </a:lnTo>
                  <a:lnTo>
                    <a:pt x="436728" y="790053"/>
                  </a:lnTo>
                  <a:lnTo>
                    <a:pt x="0" y="2729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it-IT" sz="4000" b="1" dirty="0"/>
            </a:p>
          </p:txBody>
        </p:sp>
      </p:grpSp>
      <p:sp>
        <p:nvSpPr>
          <p:cNvPr id="14" name="CasellaDiTesto 13"/>
          <p:cNvSpPr txBox="1"/>
          <p:nvPr/>
        </p:nvSpPr>
        <p:spPr>
          <a:xfrm>
            <a:off x="2453680" y="3212976"/>
            <a:ext cx="201622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Arial Black" panose="020B0A04020102020204" pitchFamily="34" charset="0"/>
              </a:rPr>
              <a:t>Tutte le tessere CSI sono adeguate al decreto</a:t>
            </a:r>
            <a:endParaRPr lang="it-IT" dirty="0">
              <a:latin typeface="Arial Black" panose="020B0A04020102020204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5724128" y="941033"/>
            <a:ext cx="3240360" cy="5079921"/>
          </a:xfrm>
          <a:prstGeom prst="roundRect">
            <a:avLst/>
          </a:prstGeom>
          <a:solidFill>
            <a:schemeClr val="tx2">
              <a:alpha val="78039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</a:rPr>
              <a:t>Tutte le tessere CSI, (dal Free sport, la tessera base, le tessere per parrocchie, circoli, … fino a quelle ordinarie):</a:t>
            </a:r>
          </a:p>
          <a:p>
            <a:pPr marL="342900" indent="-342900">
              <a:buAutoNum type="arabicParenR"/>
            </a:pPr>
            <a:r>
              <a:rPr lang="it-IT" b="1" dirty="0" smtClean="0">
                <a:solidFill>
                  <a:schemeClr val="bg1"/>
                </a:solidFill>
              </a:rPr>
              <a:t>Rispondono alle garanzie minime richieste dal decreto del 2010</a:t>
            </a:r>
          </a:p>
          <a:p>
            <a:pPr marL="342900" indent="-342900">
              <a:buAutoNum type="arabicParenR"/>
            </a:pPr>
            <a:r>
              <a:rPr lang="it-IT" b="1" dirty="0" smtClean="0">
                <a:solidFill>
                  <a:schemeClr val="bg1"/>
                </a:solidFill>
              </a:rPr>
              <a:t>Prevedono in aggiunta la copertura RCT</a:t>
            </a:r>
          </a:p>
          <a:p>
            <a:pPr marL="342900" indent="-342900">
              <a:buAutoNum type="arabicParenR"/>
            </a:pPr>
            <a:r>
              <a:rPr lang="it-IT" b="1" dirty="0" smtClean="0">
                <a:solidFill>
                  <a:schemeClr val="bg1"/>
                </a:solidFill>
              </a:rPr>
              <a:t>Alcune tessere prevedono ulteriori garanzie rispetto al decreto </a:t>
            </a:r>
            <a:endParaRPr lang="it-I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7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/>
              <a:t>Come, a chi e a che cosa rispondono le polizze assicurative legate alle varie tipologie di tessere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Parte 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8596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19045" cy="64609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uppo 12"/>
          <p:cNvGrpSpPr/>
          <p:nvPr/>
        </p:nvGrpSpPr>
        <p:grpSpPr>
          <a:xfrm>
            <a:off x="2699792" y="1700808"/>
            <a:ext cx="1524000" cy="1306497"/>
            <a:chOff x="2987824" y="2132856"/>
            <a:chExt cx="1163960" cy="1018465"/>
          </a:xfrm>
        </p:grpSpPr>
        <p:pic>
          <p:nvPicPr>
            <p:cNvPr id="9" name="Immagine 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2132856"/>
              <a:ext cx="1163960" cy="1018465"/>
            </a:xfrm>
            <a:prstGeom prst="rect">
              <a:avLst/>
            </a:prstGeom>
          </p:spPr>
        </p:pic>
        <p:sp>
          <p:nvSpPr>
            <p:cNvPr id="10" name="CasellaDiTesto 9"/>
            <p:cNvSpPr txBox="1"/>
            <p:nvPr/>
          </p:nvSpPr>
          <p:spPr>
            <a:xfrm>
              <a:off x="3131840" y="2224622"/>
              <a:ext cx="862667" cy="707886"/>
            </a:xfrm>
            <a:custGeom>
              <a:avLst/>
              <a:gdLst>
                <a:gd name="connsiteX0" fmla="*/ 0 w 576064"/>
                <a:gd name="connsiteY0" fmla="*/ 0 h 830997"/>
                <a:gd name="connsiteX1" fmla="*/ 576064 w 576064"/>
                <a:gd name="connsiteY1" fmla="*/ 0 h 830997"/>
                <a:gd name="connsiteX2" fmla="*/ 576064 w 576064"/>
                <a:gd name="connsiteY2" fmla="*/ 830997 h 830997"/>
                <a:gd name="connsiteX3" fmla="*/ 0 w 576064"/>
                <a:gd name="connsiteY3" fmla="*/ 830997 h 830997"/>
                <a:gd name="connsiteX4" fmla="*/ 0 w 576064"/>
                <a:gd name="connsiteY4" fmla="*/ 0 h 830997"/>
                <a:gd name="connsiteX0" fmla="*/ 0 w 698894"/>
                <a:gd name="connsiteY0" fmla="*/ 191069 h 830997"/>
                <a:gd name="connsiteX1" fmla="*/ 698894 w 698894"/>
                <a:gd name="connsiteY1" fmla="*/ 0 h 830997"/>
                <a:gd name="connsiteX2" fmla="*/ 698894 w 698894"/>
                <a:gd name="connsiteY2" fmla="*/ 830997 h 830997"/>
                <a:gd name="connsiteX3" fmla="*/ 122830 w 698894"/>
                <a:gd name="connsiteY3" fmla="*/ 830997 h 830997"/>
                <a:gd name="connsiteX4" fmla="*/ 0 w 698894"/>
                <a:gd name="connsiteY4" fmla="*/ 191069 h 830997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698894 w 862667"/>
                <a:gd name="connsiteY2" fmla="*/ 667224 h 667224"/>
                <a:gd name="connsiteX3" fmla="*/ 122830 w 862667"/>
                <a:gd name="connsiteY3" fmla="*/ 667224 h 667224"/>
                <a:gd name="connsiteX4" fmla="*/ 0 w 862667"/>
                <a:gd name="connsiteY4" fmla="*/ 27296 h 667224"/>
                <a:gd name="connsiteX0" fmla="*/ 0 w 862667"/>
                <a:gd name="connsiteY0" fmla="*/ 27296 h 667224"/>
                <a:gd name="connsiteX1" fmla="*/ 862667 w 862667"/>
                <a:gd name="connsiteY1" fmla="*/ 0 h 667224"/>
                <a:gd name="connsiteX2" fmla="*/ 122830 w 862667"/>
                <a:gd name="connsiteY2" fmla="*/ 667224 h 667224"/>
                <a:gd name="connsiteX3" fmla="*/ 0 w 862667"/>
                <a:gd name="connsiteY3" fmla="*/ 27296 h 667224"/>
                <a:gd name="connsiteX0" fmla="*/ 0 w 862667"/>
                <a:gd name="connsiteY0" fmla="*/ 27296 h 790053"/>
                <a:gd name="connsiteX1" fmla="*/ 862667 w 862667"/>
                <a:gd name="connsiteY1" fmla="*/ 0 h 790053"/>
                <a:gd name="connsiteX2" fmla="*/ 436728 w 862667"/>
                <a:gd name="connsiteY2" fmla="*/ 790053 h 790053"/>
                <a:gd name="connsiteX3" fmla="*/ 0 w 862667"/>
                <a:gd name="connsiteY3" fmla="*/ 27296 h 790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667" h="790053">
                  <a:moveTo>
                    <a:pt x="0" y="27296"/>
                  </a:moveTo>
                  <a:lnTo>
                    <a:pt x="862667" y="0"/>
                  </a:lnTo>
                  <a:lnTo>
                    <a:pt x="436728" y="790053"/>
                  </a:lnTo>
                  <a:lnTo>
                    <a:pt x="0" y="27296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endParaRPr lang="it-IT" sz="4000" b="1" dirty="0"/>
            </a:p>
          </p:txBody>
        </p:sp>
      </p:grpSp>
      <p:sp>
        <p:nvSpPr>
          <p:cNvPr id="14" name="CasellaDiTesto 13"/>
          <p:cNvSpPr txBox="1"/>
          <p:nvPr/>
        </p:nvSpPr>
        <p:spPr>
          <a:xfrm>
            <a:off x="2453680" y="3212976"/>
            <a:ext cx="2016224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it-IT" dirty="0" smtClean="0">
                <a:latin typeface="Arial Black" panose="020B0A04020102020204" pitchFamily="34" charset="0"/>
              </a:rPr>
              <a:t>Condizioni necessarie per attivare la copertura assicurativa</a:t>
            </a:r>
            <a:endParaRPr lang="it-IT" dirty="0">
              <a:latin typeface="Arial Black" panose="020B0A04020102020204" pitchFamily="34" charset="0"/>
            </a:endParaRPr>
          </a:p>
        </p:txBody>
      </p:sp>
      <p:graphicFrame>
        <p:nvGraphicFramePr>
          <p:cNvPr id="2" name="Diagramma 1"/>
          <p:cNvGraphicFramePr/>
          <p:nvPr>
            <p:extLst>
              <p:ext uri="{D42A27DB-BD31-4B8C-83A1-F6EECF244321}">
                <p14:modId xmlns:p14="http://schemas.microsoft.com/office/powerpoint/2010/main" val="823443766"/>
              </p:ext>
            </p:extLst>
          </p:nvPr>
        </p:nvGraphicFramePr>
        <p:xfrm>
          <a:off x="4658468" y="260648"/>
          <a:ext cx="4383290" cy="2640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1" name="Diagramma 10"/>
          <p:cNvGraphicFramePr/>
          <p:nvPr>
            <p:extLst>
              <p:ext uri="{D42A27DB-BD31-4B8C-83A1-F6EECF244321}">
                <p14:modId xmlns:p14="http://schemas.microsoft.com/office/powerpoint/2010/main" val="26501268"/>
              </p:ext>
            </p:extLst>
          </p:nvPr>
        </p:nvGraphicFramePr>
        <p:xfrm>
          <a:off x="4602829" y="4437112"/>
          <a:ext cx="4383290" cy="2640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326116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CE116D-F267-413C-A9DB-653DCF72F0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65CE116D-F267-413C-A9DB-653DCF72F0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762DA09-4E77-4E3B-AF5C-53A71183E2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dgm id="{1762DA09-4E77-4E3B-AF5C-53A71183E2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C27C015-AEEA-4B6A-979A-18C6472683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dgm id="{EC27C015-AEEA-4B6A-979A-18C6472683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65CE116D-F267-413C-A9DB-653DCF72F0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>
                                            <p:graphicEl>
                                              <a:dgm id="{65CE116D-F267-413C-A9DB-653DCF72F0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762DA09-4E77-4E3B-AF5C-53A71183E2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graphicEl>
                                              <a:dgm id="{1762DA09-4E77-4E3B-AF5C-53A71183E2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C27C015-AEEA-4B6A-979A-18C6472683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graphicEl>
                                              <a:dgm id="{EC27C015-AEEA-4B6A-979A-18C6472683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monto">
  <a:themeElements>
    <a:clrScheme name="Mi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Tramont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amont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757</TotalTime>
  <Words>1583</Words>
  <Application>Microsoft Office PowerPoint</Application>
  <PresentationFormat>Presentazione su schermo (4:3)</PresentationFormat>
  <Paragraphs>269</Paragraphs>
  <Slides>28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Tramonto</vt:lpstr>
      <vt:lpstr>Le polizze assicurative CSI</vt:lpstr>
      <vt:lpstr>La compagnia assicurativa </vt:lpstr>
      <vt:lpstr>Traccia dell’intervento</vt:lpstr>
      <vt:lpstr>Perché avere una polizza assicurativa legata alla tessera?</vt:lpstr>
      <vt:lpstr>Presentazione standard di PowerPoint</vt:lpstr>
      <vt:lpstr>Decreto legge sull’Assicurazione obbligatoria</vt:lpstr>
      <vt:lpstr>Presentazione standard di PowerPoint</vt:lpstr>
      <vt:lpstr>Come, a chi e a che cosa rispondono le polizze assicurative legate alle varie tipologie di tessere</vt:lpstr>
      <vt:lpstr>Presentazione standard di PowerPoint</vt:lpstr>
      <vt:lpstr>Presentazione standard di PowerPoint</vt:lpstr>
      <vt:lpstr>Responsabilità Civile verso Terzi</vt:lpstr>
      <vt:lpstr>Presentazione standard di PowerPoint</vt:lpstr>
      <vt:lpstr>Quanto assicura?</vt:lpstr>
      <vt:lpstr>Infortuni</vt:lpstr>
      <vt:lpstr>Presentazione standard di PowerPoint</vt:lpstr>
      <vt:lpstr>Presentazione standard di PowerPoint</vt:lpstr>
      <vt:lpstr>Quanto assicura?</vt:lpstr>
      <vt:lpstr>Presentazione standard di PowerPoint</vt:lpstr>
      <vt:lpstr>La denuncia di infortunio o RC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Altre polizze CSI</vt:lpstr>
      <vt:lpstr>POLIZZA RCT PER SEDI COMITATI</vt:lpstr>
      <vt:lpstr>POLIZZA SPESE LEGALI</vt:lpstr>
      <vt:lpstr>Ufficio giuridico  Presidenza nazionale  Centro Sportivo Italiano</vt:lpstr>
      <vt:lpstr>Le polizze assicurative CSI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Tutela sanitaria in ambito sportivo</dc:title>
  <dc:creator>Daniele Pasquini</dc:creator>
  <cp:lastModifiedBy>Pierluigi</cp:lastModifiedBy>
  <cp:revision>86</cp:revision>
  <dcterms:created xsi:type="dcterms:W3CDTF">2014-05-14T20:41:04Z</dcterms:created>
  <dcterms:modified xsi:type="dcterms:W3CDTF">2015-06-05T06:39:29Z</dcterms:modified>
</cp:coreProperties>
</file>